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8"/>
  </p:notesMasterIdLst>
  <p:handoutMasterIdLst>
    <p:handoutMasterId r:id="rId29"/>
  </p:handoutMasterIdLst>
  <p:sldIdLst>
    <p:sldId id="1002" r:id="rId2"/>
    <p:sldId id="1000" r:id="rId3"/>
    <p:sldId id="970" r:id="rId4"/>
    <p:sldId id="995" r:id="rId5"/>
    <p:sldId id="1001" r:id="rId6"/>
    <p:sldId id="980" r:id="rId7"/>
    <p:sldId id="988" r:id="rId8"/>
    <p:sldId id="989" r:id="rId9"/>
    <p:sldId id="1004" r:id="rId10"/>
    <p:sldId id="718" r:id="rId11"/>
    <p:sldId id="994" r:id="rId12"/>
    <p:sldId id="983" r:id="rId13"/>
    <p:sldId id="1003" r:id="rId14"/>
    <p:sldId id="996" r:id="rId15"/>
    <p:sldId id="982" r:id="rId16"/>
    <p:sldId id="991" r:id="rId17"/>
    <p:sldId id="997" r:id="rId18"/>
    <p:sldId id="1005" r:id="rId19"/>
    <p:sldId id="979" r:id="rId20"/>
    <p:sldId id="998" r:id="rId21"/>
    <p:sldId id="1006" r:id="rId22"/>
    <p:sldId id="978" r:id="rId23"/>
    <p:sldId id="1007" r:id="rId24"/>
    <p:sldId id="999" r:id="rId25"/>
    <p:sldId id="751" r:id="rId26"/>
    <p:sldId id="986" r:id="rId27"/>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1002"/>
            <p14:sldId id="1000"/>
            <p14:sldId id="970"/>
            <p14:sldId id="995"/>
            <p14:sldId id="1001"/>
            <p14:sldId id="980"/>
            <p14:sldId id="988"/>
            <p14:sldId id="989"/>
            <p14:sldId id="1004"/>
            <p14:sldId id="718"/>
            <p14:sldId id="994"/>
            <p14:sldId id="983"/>
            <p14:sldId id="1003"/>
            <p14:sldId id="996"/>
            <p14:sldId id="982"/>
            <p14:sldId id="991"/>
            <p14:sldId id="997"/>
            <p14:sldId id="1005"/>
            <p14:sldId id="979"/>
            <p14:sldId id="998"/>
            <p14:sldId id="1006"/>
            <p14:sldId id="978"/>
            <p14:sldId id="1007"/>
            <p14:sldId id="999"/>
            <p14:sldId id="751"/>
            <p14:sldId id="9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DA2"/>
    <a:srgbClr val="000000"/>
    <a:srgbClr val="F16F3B"/>
    <a:srgbClr val="AEBF2F"/>
    <a:srgbClr val="00685D"/>
    <a:srgbClr val="1C7B70"/>
    <a:srgbClr val="2E7CA2"/>
    <a:srgbClr val="51A7BB"/>
    <a:srgbClr val="ADC339"/>
    <a:srgbClr val="E96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8" autoAdjust="0"/>
    <p:restoredTop sz="85695" autoAdjust="0"/>
  </p:normalViewPr>
  <p:slideViewPr>
    <p:cSldViewPr snapToGrid="0" showGuides="1">
      <p:cViewPr>
        <p:scale>
          <a:sx n="140" d="100"/>
          <a:sy n="140" d="100"/>
        </p:scale>
        <p:origin x="-80" y="-80"/>
      </p:cViewPr>
      <p:guideLst>
        <p:guide orient="horz" pos="1044"/>
        <p:guide pos="417"/>
      </p:guideLst>
    </p:cSldViewPr>
  </p:slideViewPr>
  <p:notesTextViewPr>
    <p:cViewPr>
      <p:scale>
        <a:sx n="100" d="100"/>
        <a:sy n="100" d="100"/>
      </p:scale>
      <p:origin x="0" y="0"/>
    </p:cViewPr>
  </p:notesTextViewPr>
  <p:sorterViewPr>
    <p:cViewPr>
      <p:scale>
        <a:sx n="145" d="100"/>
        <a:sy n="145" d="100"/>
      </p:scale>
      <p:origin x="0" y="9472"/>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11"/>
              </a:spcBef>
              <a:buClr>
                <a:schemeClr val="dk1"/>
              </a:buClr>
              <a:buSzPct val="25000"/>
            </a:pPr>
            <a:r>
              <a:rPr lang="en-US" sz="1200" dirty="0" smtClean="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a:t>
            </a:r>
            <a:r>
              <a:rPr lang="en-US" sz="1200" baseline="0" dirty="0" smtClean="0">
                <a:solidFill>
                  <a:schemeClr val="dk1"/>
                </a:solidFill>
                <a:latin typeface="Verdana"/>
                <a:ea typeface="Verdana"/>
                <a:cs typeface="Verdana"/>
                <a:sym typeface="Verdana"/>
              </a:rPr>
              <a:t> such as ‘</a:t>
            </a:r>
            <a:r>
              <a:rPr lang="en-US" sz="1200" baseline="0" dirty="0" err="1" smtClean="0">
                <a:solidFill>
                  <a:schemeClr val="dk1"/>
                </a:solidFill>
                <a:latin typeface="Verdana"/>
                <a:ea typeface="Verdana"/>
                <a:cs typeface="Verdana"/>
                <a:sym typeface="Verdana"/>
              </a:rPr>
              <a:t>Microservies</a:t>
            </a:r>
            <a:r>
              <a:rPr lang="en-US" sz="1200" baseline="0" dirty="0" smtClean="0">
                <a:solidFill>
                  <a:schemeClr val="dk1"/>
                </a:solidFill>
                <a:latin typeface="Verdana"/>
                <a:ea typeface="Verdana"/>
                <a:cs typeface="Verdana"/>
                <a:sym typeface="Verdana"/>
              </a:rPr>
              <a:t>’.</a:t>
            </a:r>
            <a:endParaRPr lang="en-US" sz="1200" dirty="0" smtClean="0">
              <a:solidFill>
                <a:schemeClr val="dk1"/>
              </a:solidFill>
              <a:latin typeface="Verdana"/>
              <a:ea typeface="Verdana"/>
              <a:cs typeface="Verdana"/>
              <a:sym typeface="Verdana"/>
            </a:endParaRPr>
          </a:p>
          <a:p>
            <a:pPr>
              <a:spcBef>
                <a:spcPts val="1211"/>
              </a:spcBef>
              <a:buClr>
                <a:schemeClr val="dk1"/>
              </a:buClr>
              <a:buSzPct val="25000"/>
            </a:pPr>
            <a:endParaRPr lang="en-US" sz="1200" dirty="0" smtClean="0">
              <a:solidFill>
                <a:schemeClr val="dk1"/>
              </a:solidFill>
              <a:latin typeface="Verdana"/>
              <a:ea typeface="Verdana"/>
              <a:cs typeface="Verdana"/>
              <a:sym typeface="Verdana"/>
            </a:endParaRPr>
          </a:p>
          <a:p>
            <a:pPr marL="0" marR="0" indent="0" algn="l" defTabSz="914400" rtl="0" eaLnBrk="1" fontAlgn="auto" latinLnBrk="0" hangingPunct="1">
              <a:lnSpc>
                <a:spcPct val="100000"/>
              </a:lnSpc>
              <a:spcBef>
                <a:spcPts val="1211"/>
              </a:spcBef>
              <a:spcAft>
                <a:spcPts val="0"/>
              </a:spcAft>
              <a:buClr>
                <a:schemeClr val="dk1"/>
              </a:buClr>
              <a:buSzPct val="25000"/>
              <a:buFont typeface="Arial" pitchFamily="34" charset="0"/>
              <a:buNone/>
              <a:tabLst/>
              <a:defRPr/>
            </a:pPr>
            <a:r>
              <a:rPr lang="en-US" sz="1200" dirty="0" smtClean="0">
                <a:solidFill>
                  <a:schemeClr val="dk1"/>
                </a:solidFill>
                <a:latin typeface="Verdana"/>
                <a:ea typeface="Verdana"/>
                <a:cs typeface="Verdana"/>
                <a:sym typeface="Verdana"/>
              </a:rPr>
              <a:t>I want to talk to you about cloud native applications, and bringing </a:t>
            </a:r>
            <a:r>
              <a:rPr lang="en-US" sz="1200" dirty="0" err="1" smtClean="0">
                <a:solidFill>
                  <a:schemeClr val="dk1"/>
                </a:solidFill>
                <a:latin typeface="Verdana"/>
                <a:ea typeface="Verdana"/>
                <a:cs typeface="Verdana"/>
                <a:sym typeface="Verdana"/>
              </a:rPr>
              <a:t>microservice</a:t>
            </a:r>
            <a:r>
              <a:rPr lang="en-US" sz="1200" dirty="0" smtClean="0">
                <a:solidFill>
                  <a:schemeClr val="dk1"/>
                </a:solidFill>
                <a:latin typeface="Verdana"/>
                <a:ea typeface="Verdana"/>
                <a:cs typeface="Verdana"/>
                <a:sym typeface="Verdana"/>
              </a:rPr>
              <a:t>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endParaRPr>
              <a:solidFill>
                <a:schemeClr val="dk1"/>
              </a:solidFill>
              <a:latin typeface="Verdana"/>
              <a:ea typeface="Verdana"/>
              <a:cs typeface="Verdana"/>
              <a:sym typeface="Verdana"/>
            </a:endParaRPr>
          </a:p>
        </p:txBody>
      </p:sp>
      <p:sp>
        <p:nvSpPr>
          <p:cNvPr id="202" name="Shape 202"/>
          <p:cNvSpPr txBox="1">
            <a:spLocks noGrp="1"/>
          </p:cNvSpPr>
          <p:nvPr>
            <p:ph type="sldNum" idx="12"/>
          </p:nvPr>
        </p:nvSpPr>
        <p:spPr>
          <a:xfrm>
            <a:off x="3927775" y="8757590"/>
            <a:ext cx="3004819" cy="461009"/>
          </a:xfrm>
          <a:prstGeom prst="rect">
            <a:avLst/>
          </a:prstGeom>
          <a:noFill/>
          <a:ln>
            <a:noFill/>
          </a:ln>
        </p:spPr>
        <p:txBody>
          <a:bodyPr lIns="92268" tIns="46134" rIns="92268" bIns="46134" anchor="t" anchorCtr="0">
            <a:noAutofit/>
          </a:bodyPr>
          <a:lstStyle/>
          <a:p>
            <a:endParaRPr>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15</a:t>
            </a:fld>
            <a:endParaRPr lang="en-US" sz="1200">
              <a:solidFill>
                <a:prstClr val="black"/>
              </a:solidFill>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So if you’re interested in incubating microservices, how do you get there? These designs there were until recently, exclusively the domain of the </a:t>
            </a:r>
            <a:r>
              <a:rPr lang="en-US" dirty="0" err="1">
                <a:solidFill>
                  <a:schemeClr val="dk1"/>
                </a:solidFill>
                <a:latin typeface="Verdana"/>
                <a:ea typeface="Verdana"/>
                <a:cs typeface="Verdana"/>
                <a:sym typeface="Verdana"/>
              </a:rPr>
              <a:t>Googles</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eBbays</a:t>
            </a:r>
            <a:r>
              <a:rPr lang="en-US" dirty="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If you’re a Java shop, there are some great OSS tools available. Spring is #1 Enterprise Java App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Framework. Everything is open source.</a:t>
            </a:r>
          </a:p>
          <a:p>
            <a:pPr>
              <a:buClr>
                <a:schemeClr val="dk1"/>
              </a:buClr>
              <a:buSzPct val="25000"/>
            </a:pPr>
            <a:endParaRPr lang="en-US" dirty="0">
              <a:solidFill>
                <a:schemeClr val="dk1"/>
              </a:solidFill>
              <a:latin typeface="Verdana"/>
              <a:ea typeface="Verdana"/>
              <a:cs typeface="Verdana"/>
              <a:sym typeface="Verdana"/>
            </a:endParaRPr>
          </a:p>
          <a:p>
            <a:pPr defTabSz="461543">
              <a:buClr>
                <a:schemeClr val="dk1"/>
              </a:buClr>
              <a:defRPr/>
            </a:pPr>
            <a:r>
              <a:rPr lang="en-US" dirty="0">
                <a:solidFill>
                  <a:schemeClr val="dk1"/>
                </a:solidFill>
                <a:latin typeface="Verdana"/>
                <a:ea typeface="Verdana"/>
                <a:cs typeface="Verdana"/>
                <a:sym typeface="Verdana"/>
              </a:rPr>
              <a:t>The Spring Cloud adds distributed system components for configuration management, service discovery, circuit breakers and more.</a:t>
            </a:r>
          </a:p>
          <a:p>
            <a:pPr>
              <a:buClr>
                <a:schemeClr val="dk1"/>
              </a:buClr>
              <a:buSzPct val="25000"/>
            </a:pPr>
            <a:r>
              <a:rPr lang="en-US" dirty="0">
                <a:solidFill>
                  <a:schemeClr val="dk1"/>
                </a:solidFill>
                <a:latin typeface="Verdana"/>
                <a:ea typeface="Verdana"/>
                <a:cs typeface="Verdana"/>
                <a:sym typeface="Verdana"/>
              </a:rPr>
              <a:t>It’s platform aware and provides an integrated spectrum of opinions. Convention over configuration .</a:t>
            </a:r>
          </a:p>
          <a:p>
            <a:pPr>
              <a:buClr>
                <a:schemeClr val="dk1"/>
              </a:buClr>
              <a:buSzPct val="25000"/>
            </a:pPr>
            <a:r>
              <a:rPr lang="en-US" dirty="0">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Finally, Spring Boot adds Rails-like packaging and lightweight app server so your </a:t>
            </a:r>
            <a:r>
              <a:rPr lang="en-US" dirty="0" err="1">
                <a:solidFill>
                  <a:schemeClr val="dk1"/>
                </a:solidFill>
                <a:latin typeface="Verdana"/>
                <a:ea typeface="Verdana"/>
                <a:cs typeface="Verdana"/>
                <a:sym typeface="Verdana"/>
              </a:rPr>
              <a:t>devs</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r>
              <a:rPr lang="en-US" dirty="0" smtClean="0">
                <a:solidFill>
                  <a:schemeClr val="dk1"/>
                </a:solidFill>
                <a:latin typeface="Verdana"/>
                <a:ea typeface="Verdana"/>
                <a:cs typeface="Verdana"/>
                <a:sym typeface="Verdana"/>
              </a:rPr>
              <a:t>Note Cassandra has</a:t>
            </a:r>
            <a:r>
              <a:rPr lang="en-US" baseline="0" dirty="0" smtClean="0">
                <a:solidFill>
                  <a:schemeClr val="dk1"/>
                </a:solidFill>
                <a:latin typeface="Verdana"/>
                <a:ea typeface="Verdana"/>
                <a:cs typeface="Verdana"/>
                <a:sym typeface="Verdana"/>
              </a:rPr>
              <a:t> a lot of momentum at T-Mobile</a:t>
            </a:r>
            <a:endParaRPr dirty="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57159">
              <a:buClr>
                <a:schemeClr val="dk1"/>
              </a:buClr>
              <a:buSzPct val="25000"/>
              <a:defRPr/>
            </a:pPr>
            <a:r>
              <a:rPr lang="en-US"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dirty="0" err="1">
                <a:solidFill>
                  <a:schemeClr val="dk1"/>
                </a:solidFill>
                <a:latin typeface="Verdana"/>
                <a:ea typeface="Verdana"/>
                <a:cs typeface="Verdana"/>
                <a:sym typeface="Verdana"/>
              </a:rPr>
              <a:t>microservices</a:t>
            </a:r>
            <a:r>
              <a:rPr lang="en-US"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a:t>
            </a:r>
            <a:r>
              <a:rPr lang="en-US" dirty="0" err="1">
                <a:solidFill>
                  <a:schemeClr val="dk1"/>
                </a:solidFill>
                <a:latin typeface="Verdana"/>
                <a:ea typeface="Verdana"/>
                <a:cs typeface="Verdana"/>
                <a:sym typeface="Verdana"/>
              </a:rPr>
              <a:t>microservice</a:t>
            </a:r>
            <a:r>
              <a:rPr lang="en-US" dirty="0">
                <a:solidFill>
                  <a:schemeClr val="dk1"/>
                </a:solidFill>
                <a:latin typeface="Verdana"/>
                <a:ea typeface="Verdana"/>
                <a:cs typeface="Verdana"/>
                <a:sym typeface="Verdana"/>
              </a:rPr>
              <a:t> in minutes</a:t>
            </a:r>
          </a:p>
          <a:p>
            <a:pPr>
              <a:buClr>
                <a:schemeClr val="dk1"/>
              </a:buClr>
              <a:buSzPct val="25000"/>
            </a:pPr>
            <a:endParaRPr lang="en-US" dirty="0">
              <a:solidFill>
                <a:schemeClr val="dk1"/>
              </a:solidFill>
              <a:latin typeface="Verdana"/>
              <a:ea typeface="Verdana"/>
              <a:cs typeface="Verdana"/>
              <a:sym typeface="Verdana"/>
            </a:endParaRPr>
          </a:p>
        </p:txBody>
      </p:sp>
      <p:sp>
        <p:nvSpPr>
          <p:cNvPr id="306" name="Shape 306"/>
          <p:cNvSpPr txBox="1">
            <a:spLocks noGrp="1"/>
          </p:cNvSpPr>
          <p:nvPr>
            <p:ph type="sldNum" idx="12"/>
          </p:nvPr>
        </p:nvSpPr>
        <p:spPr>
          <a:xfrm>
            <a:off x="3927775" y="8757590"/>
            <a:ext cx="3004820" cy="461009"/>
          </a:xfrm>
          <a:prstGeom prst="rect">
            <a:avLst/>
          </a:prstGeom>
          <a:noFill/>
          <a:ln>
            <a:noFill/>
          </a:ln>
        </p:spPr>
        <p:txBody>
          <a:bodyPr lIns="92292" tIns="46146" rIns="92292" bIns="46146" anchor="t" anchorCtr="0">
            <a:noAutofit/>
          </a:bodyPr>
          <a:lstStyle/>
          <a:p>
            <a:pPr algn="l">
              <a:buSzPct val="25000"/>
            </a:pPr>
            <a:fld id="{00000000-1234-1234-1234-123412341234}" type="slidenum">
              <a:rPr lang="en-US">
                <a:solidFill>
                  <a:schemeClr val="dk1"/>
                </a:solidFill>
                <a:latin typeface="Arial"/>
                <a:ea typeface="Arial"/>
                <a:cs typeface="Arial"/>
                <a:sym typeface="Arial"/>
              </a:rPr>
              <a:pPr algn="l">
                <a:buSzPct val="25000"/>
              </a:pPr>
              <a:t>19</a:t>
            </a:fld>
            <a:endParaRPr lang="en-US">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Alt version of </a:t>
            </a:r>
            <a:r>
              <a:rPr lang="en-US" smtClean="0"/>
              <a:t>previous: This </a:t>
            </a:r>
            <a:r>
              <a:rPr lang="en-US" dirty="0" smtClean="0"/>
              <a:t>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builds</a:t>
            </a:r>
            <a:r>
              <a:rPr lang="en-US" baseline="0" dirty="0" smtClean="0"/>
              <a:t> out the typed of eliminated tickets</a:t>
            </a:r>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54" name="Shape 105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26</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298450" y="2997200"/>
            <a:ext cx="6337300" cy="58420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if a company, in any industry, can't do software well, the will get left in the dust.  Look at these examples...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t>Uber</a:t>
            </a:r>
            <a:r>
              <a:rPr lang="en-US" dirty="0" smtClean="0"/>
              <a:t> is</a:t>
            </a:r>
            <a:r>
              <a:rPr lang="en-US" baseline="0" dirty="0" smtClean="0"/>
              <a:t> the taxi </a:t>
            </a:r>
            <a:r>
              <a:rPr lang="en-US" baseline="0" dirty="0" err="1" smtClean="0"/>
              <a:t>copmpany</a:t>
            </a:r>
            <a:r>
              <a:rPr lang="en-US" baseline="0" dirty="0" smtClean="0"/>
              <a:t> with no taxies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Airbnd</a:t>
            </a:r>
            <a:r>
              <a:rPr lang="en-US" baseline="0" dirty="0" smtClean="0"/>
              <a:t> is the hotel company with no hotels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Square is the POS service provider with no professional services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Hows</a:t>
            </a:r>
            <a:r>
              <a:rPr lang="en-US" baseline="0" dirty="0" smtClean="0"/>
              <a:t> you business going to compete with lean startup companies dominating the market?</a:t>
            </a:r>
            <a:endParaRPr dirty="0"/>
          </a:p>
        </p:txBody>
      </p:sp>
      <p:sp>
        <p:nvSpPr>
          <p:cNvPr id="120" name="Shape 12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Disconnect between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and ops. Throw the code over the wall</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i="1" dirty="0">
                <a:solidFill>
                  <a:srgbClr val="00685D"/>
                </a:solidFill>
              </a:rPr>
              <a:t>… and do it all over again from </a:t>
            </a:r>
            <a:r>
              <a:rPr lang="en-US" i="1" dirty="0" err="1">
                <a:solidFill>
                  <a:srgbClr val="00685D"/>
                </a:solidFill>
              </a:rPr>
              <a:t>Dev</a:t>
            </a:r>
            <a:r>
              <a:rPr lang="en-US" i="1" dirty="0">
                <a:solidFill>
                  <a:srgbClr val="00685D"/>
                </a:solidFill>
              </a:rPr>
              <a:t> </a:t>
            </a:r>
            <a:r>
              <a:rPr lang="en-US" i="1" dirty="0">
                <a:solidFill>
                  <a:srgbClr val="00685D"/>
                </a:solidFill>
                <a:sym typeface="Wingdings"/>
              </a:rPr>
              <a:t> Test  Prod on any infrastructure</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800" dirty="0">
                <a:solidFill>
                  <a:schemeClr val="dk1"/>
                </a:solidFill>
                <a:latin typeface="Verdana"/>
                <a:ea typeface="Verdana"/>
                <a:cs typeface="Verdana"/>
                <a:sym typeface="Verdana"/>
              </a:rPr>
              <a:t>As you can see in this survey of over a thousand developers, </a:t>
            </a:r>
            <a:r>
              <a:rPr lang="en-US" sz="1800" dirty="0" err="1">
                <a:solidFill>
                  <a:schemeClr val="dk1"/>
                </a:solidFill>
                <a:latin typeface="Verdana"/>
                <a:ea typeface="Verdana"/>
                <a:cs typeface="Verdana"/>
                <a:sym typeface="Verdana"/>
              </a:rPr>
              <a:t>devs</a:t>
            </a:r>
            <a:r>
              <a:rPr lang="en-US" sz="1800" dirty="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r>
              <a:rPr lang="en-US" sz="1800" dirty="0">
                <a:solidFill>
                  <a:schemeClr val="dk1"/>
                </a:solidFill>
                <a:latin typeface="Verdana"/>
                <a:ea typeface="Verdana"/>
                <a:cs typeface="Verdana"/>
                <a:sym typeface="Verdana"/>
              </a:rPr>
              <a:t>http://</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rgbClr val="FFFFFF"/>
                </a:solidFill>
                <a:latin typeface="Arial"/>
                <a:ea typeface="Helvetica Neue"/>
                <a:cs typeface="Arial"/>
                <a:sym typeface="Helvetica Neue"/>
              </a:rPr>
              <a:t>Enterprise companies in finance and </a:t>
            </a:r>
            <a:r>
              <a:rPr lang="en-US" dirty="0" err="1">
                <a:solidFill>
                  <a:srgbClr val="FFFFFF"/>
                </a:solidFill>
                <a:latin typeface="Arial"/>
                <a:ea typeface="Helvetica Neue"/>
                <a:cs typeface="Arial"/>
                <a:sym typeface="Helvetica Neue"/>
              </a:rPr>
              <a:t>telco</a:t>
            </a:r>
            <a:r>
              <a:rPr lang="en-US" dirty="0">
                <a:solidFill>
                  <a:srgbClr val="FFFFFF"/>
                </a:solidFill>
                <a:latin typeface="Arial"/>
                <a:ea typeface="Helvetica Neue"/>
                <a:cs typeface="Arial"/>
                <a:sym typeface="Helvetica Neue"/>
              </a:rPr>
              <a:t> industries are embracing microservice and cloud-native models. </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buClr>
                <a:schemeClr val="dk1"/>
              </a:buClr>
              <a:buSzPct val="25000"/>
            </a:pPr>
            <a:r>
              <a:rPr lang="en-US" dirty="0">
                <a:solidFill>
                  <a:schemeClr val="dk1"/>
                </a:solidFill>
                <a:latin typeface="Verdana"/>
                <a:ea typeface="Verdana"/>
                <a:cs typeface="Verdana"/>
                <a:sym typeface="Verdana"/>
              </a:rPr>
              <a:t>Microservices are both a cultural and organizational change as a change in how we design and implement systems.</a:t>
            </a: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smtClean="0">
                <a:solidFill>
                  <a:schemeClr val="dk1"/>
                </a:solidFill>
                <a:latin typeface="Verdana"/>
                <a:ea typeface="Verdana"/>
                <a:cs typeface="Verdana"/>
                <a:sym typeface="Verdana"/>
              </a:rPr>
              <a:t>http://</a:t>
            </a:r>
            <a:r>
              <a:rPr lang="en-US" sz="1400" dirty="0" err="1" smtClean="0">
                <a:solidFill>
                  <a:schemeClr val="dk1"/>
                </a:solidFill>
                <a:latin typeface="Verdana"/>
                <a:ea typeface="Verdana"/>
                <a:cs typeface="Verdana"/>
                <a:sym typeface="Verdana"/>
              </a:rPr>
              <a:t>www.informationweek.com</a:t>
            </a:r>
            <a:r>
              <a:rPr lang="en-US" sz="1400" dirty="0" smtClean="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kern="0" dirty="0">
                <a:solidFill>
                  <a:schemeClr val="bg1">
                    <a:lumMod val="50000"/>
                  </a:schemeClr>
                </a:solidFill>
                <a:latin typeface="Roboto"/>
                <a:ea typeface="Roboto"/>
                <a:cs typeface="Roboto"/>
                <a:sym typeface="Roboto"/>
                <a:rtl val="0"/>
              </a:rPr>
              <a:t>An opinionated set of frameworks and tools for delivering distributed applications.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been working ‘Cloud native application platform in a box’. PCF is the 1st and only cloud native vendor available today.</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The differentiator are these contracts between your application and the runtime, and between the runtime and the infrastructure.  </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12 Factor application design lets us built applications that are suitable for CI/CD.</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a:buClr>
                <a:schemeClr val="dk1"/>
              </a:buClr>
              <a:buSzPct val="25000"/>
            </a:pPr>
            <a:endParaRPr lang="en-US"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177050292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6207130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12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46100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2"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5" r:id="rId17"/>
    <p:sldLayoutId id="2147483706" r:id="rId18"/>
    <p:sldLayoutId id="2147483707" r:id="rId19"/>
    <p:sldLayoutId id="214748370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4.xml.rels><?xml version="1.0" encoding="UTF-8" standalone="yes"?>
<Relationships xmlns="http://schemas.openxmlformats.org/package/2006/relationships"><Relationship Id="rId46" Type="http://schemas.openxmlformats.org/officeDocument/2006/relationships/image" Target="../media/image96.png"/><Relationship Id="rId47" Type="http://schemas.openxmlformats.org/officeDocument/2006/relationships/image" Target="../media/image97.png"/><Relationship Id="rId48" Type="http://schemas.openxmlformats.org/officeDocument/2006/relationships/image" Target="../media/image98.png"/><Relationship Id="rId49" Type="http://schemas.openxmlformats.org/officeDocument/2006/relationships/image" Target="../media/image9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jpeg"/><Relationship Id="rId29" Type="http://schemas.openxmlformats.org/officeDocument/2006/relationships/image" Target="../media/image79.jpeg"/><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30" Type="http://schemas.openxmlformats.org/officeDocument/2006/relationships/image" Target="../media/image80.jpeg"/><Relationship Id="rId31" Type="http://schemas.openxmlformats.org/officeDocument/2006/relationships/image" Target="../media/image81.png"/><Relationship Id="rId32" Type="http://schemas.openxmlformats.org/officeDocument/2006/relationships/image" Target="../media/image82.png"/><Relationship Id="rId9"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33" Type="http://schemas.openxmlformats.org/officeDocument/2006/relationships/image" Target="../media/image83.png"/><Relationship Id="rId34" Type="http://schemas.openxmlformats.org/officeDocument/2006/relationships/image" Target="../media/image84.jpeg"/><Relationship Id="rId35" Type="http://schemas.openxmlformats.org/officeDocument/2006/relationships/image" Target="../media/image85.jpeg"/><Relationship Id="rId36" Type="http://schemas.openxmlformats.org/officeDocument/2006/relationships/image" Target="../media/image86.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jpeg"/><Relationship Id="rId17" Type="http://schemas.openxmlformats.org/officeDocument/2006/relationships/image" Target="../media/image67.emf"/><Relationship Id="rId18" Type="http://schemas.openxmlformats.org/officeDocument/2006/relationships/image" Target="../media/image68.png"/><Relationship Id="rId19" Type="http://schemas.openxmlformats.org/officeDocument/2006/relationships/image" Target="../media/image69.jpeg"/><Relationship Id="rId37" Type="http://schemas.openxmlformats.org/officeDocument/2006/relationships/image" Target="../media/image87.png"/><Relationship Id="rId38" Type="http://schemas.openxmlformats.org/officeDocument/2006/relationships/image" Target="../media/image88.png"/><Relationship Id="rId39" Type="http://schemas.openxmlformats.org/officeDocument/2006/relationships/image" Target="../media/image89.png"/><Relationship Id="rId40" Type="http://schemas.openxmlformats.org/officeDocument/2006/relationships/image" Target="../media/image90.png"/><Relationship Id="rId41" Type="http://schemas.openxmlformats.org/officeDocument/2006/relationships/image" Target="../media/image91.png"/><Relationship Id="rId42" Type="http://schemas.openxmlformats.org/officeDocument/2006/relationships/image" Target="../media/image92.png"/><Relationship Id="rId43" Type="http://schemas.openxmlformats.org/officeDocument/2006/relationships/image" Target="../media/image93.png"/><Relationship Id="rId44" Type="http://schemas.openxmlformats.org/officeDocument/2006/relationships/image" Target="../media/image94.png"/><Relationship Id="rId45"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05.png"/><Relationship Id="rId3" Type="http://schemas.microsoft.com/office/2007/relationships/hdphoto" Target="../media/hdphoto2.wdp"/><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23.png"/></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jp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jp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35.pn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jpeg"/><Relationship Id="rId18" Type="http://schemas.openxmlformats.org/officeDocument/2006/relationships/image" Target="../media/image103.jpeg"/><Relationship Id="rId19"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jpeg"/><Relationship Id="rId6" Type="http://schemas.openxmlformats.org/officeDocument/2006/relationships/image" Target="../media/image139.jpe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26.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jpeg"/><Relationship Id="rId14" Type="http://schemas.openxmlformats.org/officeDocument/2006/relationships/image" Target="../media/image103.jpeg"/><Relationship Id="rId15"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emf"/><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87743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Platforms &amp; Pivotal Cloud Foundry </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Introduction</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a:t>
            </a:r>
            <a:r>
              <a:rPr lang="en-US" sz="1600" dirty="0">
                <a:solidFill>
                  <a:srgbClr val="FFFFFF"/>
                </a:solidFill>
                <a:cs typeface="Arial"/>
              </a:rPr>
              <a:t>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cs typeface="Aria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23705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9"/>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nvGrpSpPr>
          <p:cNvPr id="3" name="Group 2"/>
          <p:cNvGrpSpPr/>
          <p:nvPr/>
        </p:nvGrpSpPr>
        <p:grpSpPr>
          <a:xfrm>
            <a:off x="3442494" y="3147152"/>
            <a:ext cx="1523847" cy="977265"/>
            <a:chOff x="3451566" y="3156223"/>
            <a:chExt cx="1523847" cy="977265"/>
          </a:xfrm>
        </p:grpSpPr>
        <p:sp>
          <p:nvSpPr>
            <p:cNvPr id="55" name="Rounded Rectangle 54"/>
            <p:cNvSpPr/>
            <p:nvPr/>
          </p:nvSpPr>
          <p:spPr>
            <a:xfrm>
              <a:off x="3451566" y="367057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56" name="Rounded Rectangle 55"/>
            <p:cNvSpPr/>
            <p:nvPr/>
          </p:nvSpPr>
          <p:spPr>
            <a:xfrm>
              <a:off x="3451566" y="341339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58" name="Rounded Rectangle 57"/>
            <p:cNvSpPr/>
            <p:nvPr/>
          </p:nvSpPr>
          <p:spPr>
            <a:xfrm>
              <a:off x="3451566" y="392774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59" name="Rounded Rectangle 58"/>
            <p:cNvSpPr/>
            <p:nvPr/>
          </p:nvSpPr>
          <p:spPr>
            <a:xfrm>
              <a:off x="3451566" y="315622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grpSp>
      <p:grpSp>
        <p:nvGrpSpPr>
          <p:cNvPr id="4" name="Group 3"/>
          <p:cNvGrpSpPr/>
          <p:nvPr/>
        </p:nvGrpSpPr>
        <p:grpSpPr>
          <a:xfrm>
            <a:off x="6116390" y="2372724"/>
            <a:ext cx="1523847" cy="1748790"/>
            <a:chOff x="6125461" y="2399938"/>
            <a:chExt cx="1523847" cy="1748790"/>
          </a:xfrm>
        </p:grpSpPr>
        <p:sp>
          <p:nvSpPr>
            <p:cNvPr id="61" name="Rounded Rectangle 60"/>
            <p:cNvSpPr/>
            <p:nvPr/>
          </p:nvSpPr>
          <p:spPr>
            <a:xfrm>
              <a:off x="6125461" y="368581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62" name="Rounded Rectangle 61"/>
            <p:cNvSpPr/>
            <p:nvPr/>
          </p:nvSpPr>
          <p:spPr>
            <a:xfrm>
              <a:off x="6125461" y="34286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65" name="Rounded Rectangle 64"/>
            <p:cNvSpPr/>
            <p:nvPr/>
          </p:nvSpPr>
          <p:spPr>
            <a:xfrm>
              <a:off x="6125461" y="39429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66" name="Rounded Rectangle 65"/>
            <p:cNvSpPr/>
            <p:nvPr/>
          </p:nvSpPr>
          <p:spPr>
            <a:xfrm>
              <a:off x="6125461" y="29142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67" name="Rounded Rectangle 66"/>
            <p:cNvSpPr/>
            <p:nvPr/>
          </p:nvSpPr>
          <p:spPr>
            <a:xfrm>
              <a:off x="6125461" y="265711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68" name="Rounded Rectangle 67"/>
            <p:cNvSpPr/>
            <p:nvPr/>
          </p:nvSpPr>
          <p:spPr>
            <a:xfrm>
              <a:off x="6125461" y="317146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69" name="Rounded Rectangle 68"/>
            <p:cNvSpPr/>
            <p:nvPr/>
          </p:nvSpPr>
          <p:spPr>
            <a:xfrm>
              <a:off x="6125461" y="23999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grpSp>
        <p:nvGrpSpPr>
          <p:cNvPr id="73" name="Group 72"/>
          <p:cNvGrpSpPr/>
          <p:nvPr/>
        </p:nvGrpSpPr>
        <p:grpSpPr>
          <a:xfrm>
            <a:off x="5134425" y="544285"/>
            <a:ext cx="3655790" cy="1106716"/>
            <a:chOff x="5134425" y="544285"/>
            <a:chExt cx="3655790" cy="1106716"/>
          </a:xfrm>
        </p:grpSpPr>
        <p:grpSp>
          <p:nvGrpSpPr>
            <p:cNvPr id="37" name="Group 36"/>
            <p:cNvGrpSpPr/>
            <p:nvPr/>
          </p:nvGrpSpPr>
          <p:grpSpPr>
            <a:xfrm>
              <a:off x="5134425" y="817387"/>
              <a:ext cx="3553170" cy="833614"/>
              <a:chOff x="5539485" y="953460"/>
              <a:chExt cx="3194555" cy="833614"/>
            </a:xfrm>
          </p:grpSpPr>
          <p:cxnSp>
            <p:nvCxnSpPr>
              <p:cNvPr id="53" name="Straight Arrow Connector 52"/>
              <p:cNvCxnSpPr/>
              <p:nvPr/>
            </p:nvCxnSpPr>
            <p:spPr bwMode="gray">
              <a:xfrm flipV="1">
                <a:off x="7488738" y="1297216"/>
                <a:ext cx="937925" cy="489858"/>
              </a:xfrm>
              <a:prstGeom prst="straightConnector1">
                <a:avLst/>
              </a:prstGeom>
              <a:solidFill>
                <a:schemeClr val="tx2"/>
              </a:solidFill>
              <a:ln w="38100" cap="flat" cmpd="sng" algn="ctr">
                <a:solidFill>
                  <a:schemeClr val="accent4"/>
                </a:solidFill>
                <a:prstDash val="dash"/>
                <a:round/>
                <a:headEnd type="none" w="med" len="med"/>
                <a:tailEnd type="arrow"/>
              </a:ln>
              <a:effectLst/>
            </p:spPr>
          </p:cxnSp>
          <p:sp>
            <p:nvSpPr>
              <p:cNvPr id="60" name="TextBox 59"/>
              <p:cNvSpPr txBox="1"/>
              <p:nvPr/>
            </p:nvSpPr>
            <p:spPr bwMode="gray">
              <a:xfrm>
                <a:off x="5539485" y="953460"/>
                <a:ext cx="3194555" cy="531222"/>
              </a:xfrm>
              <a:prstGeom prst="rect">
                <a:avLst/>
              </a:prstGeom>
              <a:noFill/>
            </p:spPr>
            <p:txBody>
              <a:bodyPr wrap="square" lIns="38405" tIns="19202" rIns="38405" bIns="19202" rtlCol="0">
                <a:spAutoFit/>
              </a:bodyPr>
              <a:lstStyle/>
              <a:p>
                <a:pPr algn="ctr" defTabSz="384048">
                  <a:defRPr/>
                </a:pPr>
                <a:r>
                  <a:rPr lang="en-US" sz="1600" b="1" kern="0" dirty="0" smtClean="0">
                    <a:solidFill>
                      <a:sysClr val="windowText" lastClr="000000"/>
                    </a:solidFill>
                    <a:latin typeface="Calibri"/>
                    <a:cs typeface="Calibri"/>
                  </a:rPr>
                  <a:t>Business Value, </a:t>
                </a:r>
              </a:p>
              <a:p>
                <a:pPr algn="ctr" defTabSz="384048">
                  <a:defRPr/>
                </a:pPr>
                <a:r>
                  <a:rPr lang="en-US" sz="1600" b="1" kern="0" dirty="0" smtClean="0">
                    <a:solidFill>
                      <a:sysClr val="windowText" lastClr="000000"/>
                    </a:solidFill>
                    <a:latin typeface="Calibri"/>
                    <a:cs typeface="Calibri"/>
                  </a:rPr>
                  <a:t>Agility &amp; Cost Savings</a:t>
                </a:r>
                <a:endParaRPr lang="en-US" sz="1600" b="1" kern="0" dirty="0">
                  <a:solidFill>
                    <a:sysClr val="windowText" lastClr="000000"/>
                  </a:solidFill>
                  <a:latin typeface="Calibri"/>
                  <a:cs typeface="Calibri"/>
                </a:endParaRPr>
              </a:p>
            </p:txBody>
          </p:sp>
        </p:grpSp>
        <p:sp>
          <p:nvSpPr>
            <p:cNvPr id="72" name="TextBox 71"/>
            <p:cNvSpPr txBox="1"/>
            <p:nvPr/>
          </p:nvSpPr>
          <p:spPr>
            <a:xfrm>
              <a:off x="8182429" y="544285"/>
              <a:ext cx="607786" cy="769441"/>
            </a:xfrm>
            <a:prstGeom prst="rect">
              <a:avLst/>
            </a:prstGeom>
            <a:noFill/>
          </p:spPr>
          <p:txBody>
            <a:bodyPr wrap="square" rtlCol="0">
              <a:spAutoFit/>
            </a:bodyPr>
            <a:lstStyle/>
            <a:p>
              <a:pPr algn="ctr"/>
              <a:r>
                <a:rPr lang="en-US" sz="4400" dirty="0" smtClean="0"/>
                <a:t>$</a:t>
              </a:r>
            </a:p>
          </p:txBody>
        </p:sp>
      </p:grpSp>
      <p:sp>
        <p:nvSpPr>
          <p:cNvPr id="75" name="Title 1"/>
          <p:cNvSpPr>
            <a:spLocks noGrp="1"/>
          </p:cNvSpPr>
          <p:nvPr>
            <p:ph type="title"/>
          </p:nvPr>
        </p:nvSpPr>
        <p:spPr>
          <a:xfrm>
            <a:off x="113722" y="149918"/>
            <a:ext cx="8796928" cy="474445"/>
          </a:xfrm>
        </p:spPr>
        <p:txBody>
          <a:bodyPr/>
          <a:lstStyle/>
          <a:p>
            <a:r>
              <a:rPr lang="en-US" sz="2800" b="1" dirty="0" smtClean="0">
                <a:solidFill>
                  <a:srgbClr val="1C7B70"/>
                </a:solidFill>
              </a:rPr>
              <a:t>The Power of a Cloud Native Platform</a:t>
            </a:r>
            <a:endParaRPr lang="en-US" sz="2800" b="1" dirty="0">
              <a:solidFill>
                <a:srgbClr val="1C7B70"/>
              </a:solidFill>
            </a:endParaRPr>
          </a:p>
        </p:txBody>
      </p:sp>
    </p:spTree>
    <p:extLst>
      <p:ext uri="{BB962C8B-B14F-4D97-AF65-F5344CB8AC3E}">
        <p14:creationId xmlns:p14="http://schemas.microsoft.com/office/powerpoint/2010/main" val="2359773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155223" y="874888"/>
            <a:ext cx="8791222" cy="3654777"/>
            <a:chOff x="276531" y="475467"/>
            <a:chExt cx="8598737" cy="4190348"/>
          </a:xfrm>
        </p:grpSpPr>
        <p:sp>
          <p:nvSpPr>
            <p:cNvPr id="637" name="Shape 637"/>
            <p:cNvSpPr/>
            <p:nvPr/>
          </p:nvSpPr>
          <p:spPr>
            <a:xfrm>
              <a:off x="276531" y="47546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4" name="Shape 644"/>
            <p:cNvSpPr/>
            <p:nvPr/>
          </p:nvSpPr>
          <p:spPr>
            <a:xfrm>
              <a:off x="276531" y="2037152"/>
              <a:ext cx="8598736"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5" name="Shape 645"/>
            <p:cNvSpPr/>
            <p:nvPr/>
          </p:nvSpPr>
          <p:spPr>
            <a:xfrm>
              <a:off x="276531" y="360899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38" name="Shape 638"/>
            <p:cNvSpPr/>
            <p:nvPr/>
          </p:nvSpPr>
          <p:spPr>
            <a:xfrm>
              <a:off x="1412459" y="565299"/>
              <a:ext cx="4425840" cy="707886"/>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Application Framework</a:t>
              </a:r>
            </a:p>
          </p:txBody>
        </p:sp>
        <p:sp>
          <p:nvSpPr>
            <p:cNvPr id="639" name="Shape 639"/>
            <p:cNvSpPr/>
            <p:nvPr/>
          </p:nvSpPr>
          <p:spPr>
            <a:xfrm>
              <a:off x="1330188" y="3716403"/>
              <a:ext cx="4590382" cy="349010"/>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Infrastructure Automation</a:t>
              </a:r>
            </a:p>
          </p:txBody>
        </p:sp>
        <p:sp>
          <p:nvSpPr>
            <p:cNvPr id="640" name="Shape 640"/>
            <p:cNvSpPr/>
            <p:nvPr/>
          </p:nvSpPr>
          <p:spPr>
            <a:xfrm>
              <a:off x="2138595" y="2157018"/>
              <a:ext cx="2973566" cy="392658"/>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Platform Runtime</a:t>
              </a:r>
            </a:p>
          </p:txBody>
        </p:sp>
        <p:sp>
          <p:nvSpPr>
            <p:cNvPr id="641" name="Shape 641"/>
            <p:cNvSpPr/>
            <p:nvPr/>
          </p:nvSpPr>
          <p:spPr>
            <a:xfrm>
              <a:off x="1185918" y="949869"/>
              <a:ext cx="4878922" cy="504162"/>
            </a:xfrm>
            <a:prstGeom prst="rect">
              <a:avLst/>
            </a:prstGeom>
            <a:noFill/>
            <a:ln>
              <a:noFill/>
            </a:ln>
          </p:spPr>
          <p:txBody>
            <a:bodyPr lIns="91425" tIns="45700" rIns="91425" bIns="45700" anchor="t" anchorCtr="0">
              <a:noAutofit/>
            </a:bodyPr>
            <a:lstStyle/>
            <a:p>
              <a:pPr algn="ctr" defTabSz="914400">
                <a:buSzPct val="25000"/>
              </a:pPr>
              <a:r>
                <a:rPr lang="en-US" sz="1200" kern="0" dirty="0">
                  <a:solidFill>
                    <a:srgbClr val="000000"/>
                  </a:solidFill>
                  <a:latin typeface="Roboto"/>
                  <a:ea typeface="Roboto"/>
                  <a:cs typeface="Roboto"/>
                  <a:sym typeface="Roboto"/>
                  <a:rtl val="0"/>
                </a:rPr>
                <a:t>Language </a:t>
              </a:r>
              <a:r>
                <a:rPr lang="en-US" sz="1200" kern="0" dirty="0" smtClean="0">
                  <a:solidFill>
                    <a:srgbClr val="000000"/>
                  </a:solidFill>
                  <a:latin typeface="Roboto"/>
                  <a:ea typeface="Roboto"/>
                  <a:cs typeface="Roboto"/>
                  <a:sym typeface="Roboto"/>
                  <a:rtl val="0"/>
                </a:rPr>
                <a:t>framework for microservice-based </a:t>
              </a:r>
              <a:r>
                <a:rPr lang="en-US" sz="1200" kern="0" dirty="0">
                  <a:solidFill>
                    <a:srgbClr val="000000"/>
                  </a:solidFill>
                  <a:latin typeface="Roboto"/>
                  <a:ea typeface="Roboto"/>
                  <a:cs typeface="Roboto"/>
                  <a:sym typeface="Roboto"/>
                  <a:rtl val="0"/>
                </a:rPr>
                <a:t>architectures </a:t>
              </a:r>
              <a:r>
                <a:rPr lang="en-US" sz="1200" kern="0" dirty="0" smtClean="0">
                  <a:solidFill>
                    <a:srgbClr val="000000"/>
                  </a:solidFill>
                  <a:latin typeface="Roboto"/>
                  <a:ea typeface="Roboto"/>
                  <a:cs typeface="Roboto"/>
                  <a:sym typeface="Roboto"/>
                  <a:rtl val="0"/>
                </a:rPr>
                <a:t>including components </a:t>
              </a:r>
              <a:r>
                <a:rPr lang="en-US" sz="1200" kern="0" dirty="0">
                  <a:solidFill>
                    <a:srgbClr val="000000"/>
                  </a:solidFill>
                  <a:latin typeface="Roboto"/>
                  <a:ea typeface="Roboto"/>
                  <a:cs typeface="Roboto"/>
                  <a:sym typeface="Roboto"/>
                  <a:rtl val="0"/>
                </a:rPr>
                <a:t>for service discovery, </a:t>
              </a:r>
              <a:r>
                <a:rPr lang="en-US" sz="1200" kern="0" dirty="0" smtClean="0">
                  <a:solidFill>
                    <a:srgbClr val="000000"/>
                  </a:solidFill>
                  <a:latin typeface="Roboto"/>
                  <a:ea typeface="Roboto"/>
                  <a:cs typeface="Roboto"/>
                  <a:sym typeface="Roboto"/>
                  <a:rtl val="0"/>
                </a:rPr>
                <a:t>metrics and </a:t>
              </a:r>
              <a:r>
                <a:rPr lang="en-US" sz="1200" kern="0" dirty="0">
                  <a:solidFill>
                    <a:srgbClr val="000000"/>
                  </a:solidFill>
                  <a:latin typeface="Roboto"/>
                  <a:ea typeface="Roboto"/>
                  <a:cs typeface="Roboto"/>
                  <a:sym typeface="Roboto"/>
                  <a:rtl val="0"/>
                </a:rPr>
                <a:t>circuit </a:t>
              </a:r>
              <a:r>
                <a:rPr lang="en-US" sz="1200" kern="0" dirty="0" smtClean="0">
                  <a:solidFill>
                    <a:srgbClr val="000000"/>
                  </a:solidFill>
                  <a:latin typeface="Roboto"/>
                  <a:ea typeface="Roboto"/>
                  <a:cs typeface="Roboto"/>
                  <a:sym typeface="Roboto"/>
                  <a:rtl val="0"/>
                </a:rPr>
                <a:t>breakers.</a:t>
              </a:r>
              <a:endParaRPr lang="en-US" sz="1200" kern="0" dirty="0">
                <a:solidFill>
                  <a:srgbClr val="000000"/>
                </a:solidFill>
                <a:latin typeface="Roboto"/>
                <a:ea typeface="Roboto"/>
                <a:cs typeface="Roboto"/>
                <a:sym typeface="Roboto"/>
                <a:rtl val="0"/>
              </a:endParaRPr>
            </a:p>
          </p:txBody>
        </p:sp>
        <p:sp>
          <p:nvSpPr>
            <p:cNvPr id="642" name="Shape 642"/>
            <p:cNvSpPr/>
            <p:nvPr/>
          </p:nvSpPr>
          <p:spPr>
            <a:xfrm>
              <a:off x="1147069" y="2482353"/>
              <a:ext cx="4956619" cy="526051"/>
            </a:xfrm>
            <a:prstGeom prst="rect">
              <a:avLst/>
            </a:prstGeom>
            <a:noFill/>
            <a:ln>
              <a:noFill/>
            </a:ln>
          </p:spPr>
          <p:txBody>
            <a:bodyPr lIns="91425" tIns="45700" rIns="91425" bIns="45700" anchor="ctr" anchorCtr="0">
              <a:noAutofit/>
            </a:bodyPr>
            <a:lstStyle/>
            <a:p>
              <a:pPr algn="ctr" defTabSz="914400">
                <a:buSzPct val="25000"/>
              </a:pPr>
              <a:r>
                <a:rPr lang="en-US" sz="1200" kern="0" dirty="0">
                  <a:solidFill>
                    <a:srgbClr val="000000"/>
                  </a:solidFill>
                  <a:latin typeface="Roboto"/>
                  <a:ea typeface="Roboto"/>
                  <a:cs typeface="Roboto"/>
                  <a:sym typeface="Roboto"/>
                  <a:rtl val="0"/>
                </a:rPr>
                <a:t>Application container runtime with </a:t>
              </a:r>
              <a:r>
                <a:rPr lang="en-US" sz="1200" kern="0" dirty="0" smtClean="0">
                  <a:solidFill>
                    <a:srgbClr val="000000"/>
                  </a:solidFill>
                  <a:latin typeface="Roboto"/>
                  <a:ea typeface="Roboto"/>
                  <a:cs typeface="Roboto"/>
                  <a:sym typeface="Roboto"/>
                  <a:rtl val="0"/>
                </a:rPr>
                <a:t>attachable backing </a:t>
              </a:r>
              <a:r>
                <a:rPr lang="en-US" sz="1200" kern="0" dirty="0">
                  <a:solidFill>
                    <a:srgbClr val="000000"/>
                  </a:solidFill>
                  <a:latin typeface="Roboto"/>
                  <a:ea typeface="Roboto"/>
                  <a:cs typeface="Roboto"/>
                  <a:sym typeface="Roboto"/>
                  <a:rtl val="0"/>
                </a:rPr>
                <a:t>services, automated </a:t>
              </a:r>
              <a:r>
                <a:rPr lang="en-US" sz="1200" kern="0" dirty="0" smtClean="0">
                  <a:solidFill>
                    <a:srgbClr val="000000"/>
                  </a:solidFill>
                  <a:latin typeface="Roboto"/>
                  <a:ea typeface="Roboto"/>
                  <a:cs typeface="Roboto"/>
                  <a:sym typeface="Roboto"/>
                  <a:rtl val="0"/>
                </a:rPr>
                <a:t>CI/CD, </a:t>
              </a:r>
              <a:r>
                <a:rPr lang="en-US" sz="1200" kern="0" dirty="0">
                  <a:solidFill>
                    <a:srgbClr val="000000"/>
                  </a:solidFill>
                  <a:latin typeface="Roboto"/>
                  <a:ea typeface="Roboto"/>
                  <a:cs typeface="Roboto"/>
                  <a:sym typeface="Roboto"/>
                  <a:rtl val="0"/>
                </a:rPr>
                <a:t>routing, health management and logging.</a:t>
              </a:r>
            </a:p>
          </p:txBody>
        </p:sp>
        <p:sp>
          <p:nvSpPr>
            <p:cNvPr id="643" name="Shape 643"/>
            <p:cNvSpPr/>
            <p:nvPr/>
          </p:nvSpPr>
          <p:spPr>
            <a:xfrm>
              <a:off x="1147068" y="4113364"/>
              <a:ext cx="5174911" cy="545492"/>
            </a:xfrm>
            <a:prstGeom prst="rect">
              <a:avLst/>
            </a:prstGeom>
            <a:noFill/>
            <a:ln>
              <a:noFill/>
            </a:ln>
          </p:spPr>
          <p:txBody>
            <a:bodyPr lIns="91425" tIns="45700" rIns="91425" bIns="45700" anchor="t" anchorCtr="0">
              <a:noAutofit/>
            </a:bodyPr>
            <a:lstStyle/>
            <a:p>
              <a:pPr algn="ctr" defTabSz="914400">
                <a:buSzPct val="25000"/>
              </a:pPr>
              <a:r>
                <a:rPr lang="en-US" sz="1200" kern="0" dirty="0" smtClean="0">
                  <a:solidFill>
                    <a:srgbClr val="000000"/>
                  </a:solidFill>
                  <a:latin typeface="Roboto"/>
                  <a:ea typeface="Roboto"/>
                  <a:cs typeface="Roboto"/>
                  <a:sym typeface="Roboto"/>
                  <a:rtl val="0"/>
                </a:rPr>
                <a:t>A single deployment API for </a:t>
              </a:r>
              <a:r>
                <a:rPr lang="en-US" sz="1200" kern="0" dirty="0">
                  <a:solidFill>
                    <a:srgbClr val="000000"/>
                  </a:solidFill>
                  <a:latin typeface="Roboto"/>
                  <a:ea typeface="Roboto"/>
                  <a:cs typeface="Roboto"/>
                  <a:sym typeface="Roboto"/>
                  <a:rtl val="0"/>
                </a:rPr>
                <a:t>provisioning </a:t>
              </a:r>
              <a:r>
                <a:rPr lang="en-US" sz="1200" kern="0" dirty="0" smtClean="0">
                  <a:solidFill>
                    <a:srgbClr val="000000"/>
                  </a:solidFill>
                  <a:latin typeface="Roboto"/>
                  <a:ea typeface="Roboto"/>
                  <a:cs typeface="Roboto"/>
                  <a:sym typeface="Roboto"/>
                  <a:rtl val="0"/>
                </a:rPr>
                <a:t>for bit</a:t>
              </a:r>
              <a:r>
                <a:rPr lang="en-US" sz="1200" kern="0" dirty="0">
                  <a:solidFill>
                    <a:srgbClr val="000000"/>
                  </a:solidFill>
                  <a:latin typeface="Roboto"/>
                  <a:ea typeface="Roboto"/>
                  <a:cs typeface="Roboto"/>
                  <a:sym typeface="Roboto"/>
                  <a:rtl val="0"/>
                </a:rPr>
                <a:t>-for-bit, consistent, self-healing deployments across </a:t>
              </a:r>
              <a:r>
                <a:rPr lang="en-US" sz="1200" kern="0" dirty="0" smtClean="0">
                  <a:solidFill>
                    <a:srgbClr val="000000"/>
                  </a:solidFill>
                  <a:latin typeface="Roboto"/>
                  <a:ea typeface="Roboto"/>
                  <a:cs typeface="Roboto"/>
                  <a:sym typeface="Roboto"/>
                  <a:rtl val="0"/>
                </a:rPr>
                <a:t>any private or public cloud.</a:t>
              </a:r>
              <a:endParaRPr lang="en-US" sz="1200" kern="0" dirty="0">
                <a:solidFill>
                  <a:srgbClr val="000000"/>
                </a:solidFill>
                <a:latin typeface="Roboto"/>
                <a:ea typeface="Roboto"/>
                <a:cs typeface="Roboto"/>
                <a:sym typeface="Roboto"/>
                <a:rtl val="0"/>
              </a:endParaRP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547518" y="581011"/>
              <a:ext cx="424711" cy="600696"/>
            </a:xfrm>
            <a:prstGeom prst="rect">
              <a:avLst/>
            </a:prstGeom>
          </p:spPr>
        </p:pic>
        <p:sp>
          <p:nvSpPr>
            <p:cNvPr id="5" name="Rectangle 4"/>
            <p:cNvSpPr/>
            <p:nvPr/>
          </p:nvSpPr>
          <p:spPr>
            <a:xfrm>
              <a:off x="537472" y="1147340"/>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2" name="Rectangle 41"/>
            <p:cNvSpPr/>
            <p:nvPr/>
          </p:nvSpPr>
          <p:spPr>
            <a:xfrm>
              <a:off x="338779" y="2731405"/>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3" name="Rectangle 42"/>
            <p:cNvSpPr/>
            <p:nvPr/>
          </p:nvSpPr>
          <p:spPr>
            <a:xfrm>
              <a:off x="764695" y="2741256"/>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sp>
          <p:nvSpPr>
            <p:cNvPr id="44" name="Rectangle 43"/>
            <p:cNvSpPr/>
            <p:nvPr/>
          </p:nvSpPr>
          <p:spPr>
            <a:xfrm>
              <a:off x="556264" y="4331985"/>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pic>
          <p:nvPicPr>
            <p:cNvPr id="69" name="Picture 68"/>
            <p:cNvPicPr>
              <a:picLocks noChangeAspect="1"/>
            </p:cNvPicPr>
            <p:nvPr/>
          </p:nvPicPr>
          <p:blipFill>
            <a:blip r:embed="rId3">
              <a:duotone>
                <a:schemeClr val="accent2">
                  <a:shade val="45000"/>
                  <a:satMod val="135000"/>
                </a:schemeClr>
                <a:prstClr val="white"/>
              </a:duotone>
            </a:blip>
            <a:stretch>
              <a:fillRect/>
            </a:stretch>
          </p:blipFill>
          <p:spPr>
            <a:xfrm>
              <a:off x="348825" y="2168552"/>
              <a:ext cx="424711" cy="600696"/>
            </a:xfrm>
            <a:prstGeom prst="rect">
              <a:avLst/>
            </a:prstGeom>
          </p:spPr>
        </p:pic>
        <p:pic>
          <p:nvPicPr>
            <p:cNvPr id="70" name="Picture 69"/>
            <p:cNvPicPr>
              <a:picLocks noChangeAspect="1"/>
            </p:cNvPicPr>
            <p:nvPr/>
          </p:nvPicPr>
          <p:blipFill>
            <a:blip r:embed="rId3">
              <a:duotone>
                <a:schemeClr val="accent5">
                  <a:shade val="45000"/>
                  <a:satMod val="135000"/>
                </a:schemeClr>
                <a:prstClr val="white"/>
              </a:duotone>
            </a:blip>
            <a:stretch>
              <a:fillRect/>
            </a:stretch>
          </p:blipFill>
          <p:spPr>
            <a:xfrm>
              <a:off x="781091" y="2168552"/>
              <a:ext cx="424711" cy="600696"/>
            </a:xfrm>
            <a:prstGeom prst="rect">
              <a:avLst/>
            </a:prstGeom>
          </p:spPr>
        </p:pic>
        <p:pic>
          <p:nvPicPr>
            <p:cNvPr id="74" name="Picture 73"/>
            <p:cNvPicPr>
              <a:picLocks noChangeAspect="1"/>
            </p:cNvPicPr>
            <p:nvPr/>
          </p:nvPicPr>
          <p:blipFill>
            <a:blip r:embed="rId3">
              <a:duotone>
                <a:schemeClr val="accent5">
                  <a:shade val="45000"/>
                  <a:satMod val="135000"/>
                </a:schemeClr>
                <a:prstClr val="white"/>
              </a:duotone>
            </a:blip>
            <a:stretch>
              <a:fillRect/>
            </a:stretch>
          </p:blipFill>
          <p:spPr>
            <a:xfrm>
              <a:off x="572660" y="3736136"/>
              <a:ext cx="424711" cy="600696"/>
            </a:xfrm>
            <a:prstGeom prst="rect">
              <a:avLst/>
            </a:prstGeom>
          </p:spPr>
        </p:pic>
        <p:pic>
          <p:nvPicPr>
            <p:cNvPr id="54" name="Shape 650"/>
            <p:cNvPicPr preferRelativeResize="0"/>
            <p:nvPr/>
          </p:nvPicPr>
          <p:blipFill rotWithShape="1">
            <a:blip r:embed="rId4">
              <a:alphaModFix/>
            </a:blip>
            <a:srcRect t="21144" r="55715" b="28964"/>
            <a:stretch/>
          </p:blipFill>
          <p:spPr>
            <a:xfrm>
              <a:off x="7941823" y="699812"/>
              <a:ext cx="796386" cy="301100"/>
            </a:xfrm>
            <a:prstGeom prst="rect">
              <a:avLst/>
            </a:prstGeom>
            <a:noFill/>
            <a:ln>
              <a:noFill/>
            </a:ln>
          </p:spPr>
        </p:pic>
        <p:pic>
          <p:nvPicPr>
            <p:cNvPr id="55" name="Shape 651"/>
            <p:cNvPicPr preferRelativeResize="0"/>
            <p:nvPr/>
          </p:nvPicPr>
          <p:blipFill rotWithShape="1">
            <a:blip r:embed="rId4">
              <a:alphaModFix/>
            </a:blip>
            <a:srcRect l="50285" t="21128" b="20942"/>
            <a:stretch/>
          </p:blipFill>
          <p:spPr>
            <a:xfrm>
              <a:off x="7860799" y="961301"/>
              <a:ext cx="894034" cy="349603"/>
            </a:xfrm>
            <a:prstGeom prst="rect">
              <a:avLst/>
            </a:prstGeom>
            <a:noFill/>
            <a:ln>
              <a:noFill/>
            </a:ln>
          </p:spPr>
        </p:pic>
        <p:pic>
          <p:nvPicPr>
            <p:cNvPr id="59" name="Picture 58"/>
            <p:cNvPicPr>
              <a:picLocks noChangeAspect="1"/>
            </p:cNvPicPr>
            <p:nvPr/>
          </p:nvPicPr>
          <p:blipFill>
            <a:blip r:embed="rId5"/>
            <a:stretch>
              <a:fillRect/>
            </a:stretch>
          </p:blipFill>
          <p:spPr>
            <a:xfrm>
              <a:off x="6384175" y="566249"/>
              <a:ext cx="487256" cy="487256"/>
            </a:xfrm>
            <a:prstGeom prst="rect">
              <a:avLst/>
            </a:prstGeom>
          </p:spPr>
        </p:pic>
        <p:pic>
          <p:nvPicPr>
            <p:cNvPr id="60" name="Picture 59" descr="spring-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430" y="514252"/>
              <a:ext cx="582146" cy="582146"/>
            </a:xfrm>
            <a:prstGeom prst="rect">
              <a:avLst/>
            </a:prstGeom>
          </p:spPr>
        </p:pic>
        <p:pic>
          <p:nvPicPr>
            <p:cNvPr id="61" name="Picture 60"/>
            <p:cNvPicPr>
              <a:picLocks noChangeAspect="1"/>
            </p:cNvPicPr>
            <p:nvPr/>
          </p:nvPicPr>
          <p:blipFill>
            <a:blip r:embed="rId7"/>
            <a:stretch>
              <a:fillRect/>
            </a:stretch>
          </p:blipFill>
          <p:spPr>
            <a:xfrm>
              <a:off x="6442829" y="3737966"/>
              <a:ext cx="877523" cy="565651"/>
            </a:xfrm>
            <a:prstGeom prst="rect">
              <a:avLst/>
            </a:prstGeom>
          </p:spPr>
        </p:pic>
        <p:sp>
          <p:nvSpPr>
            <p:cNvPr id="62" name="Rectangle 61"/>
            <p:cNvSpPr/>
            <p:nvPr/>
          </p:nvSpPr>
          <p:spPr>
            <a:xfrm>
              <a:off x="7033563" y="1002526"/>
              <a:ext cx="689881"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Cloud</a:t>
              </a:r>
              <a:endParaRPr lang="en-US" dirty="0">
                <a:solidFill>
                  <a:srgbClr val="5DA831"/>
                </a:solidFill>
                <a:latin typeface="Montserrat"/>
                <a:cs typeface="Montserrat"/>
              </a:endParaRPr>
            </a:p>
          </p:txBody>
        </p:sp>
        <p:sp>
          <p:nvSpPr>
            <p:cNvPr id="63" name="Rectangle 62"/>
            <p:cNvSpPr/>
            <p:nvPr/>
          </p:nvSpPr>
          <p:spPr>
            <a:xfrm>
              <a:off x="6284941" y="1002526"/>
              <a:ext cx="685725"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Boot</a:t>
              </a:r>
              <a:endParaRPr lang="en-US" dirty="0">
                <a:solidFill>
                  <a:srgbClr val="5DA831"/>
                </a:solidFill>
                <a:latin typeface="Montserrat"/>
                <a:cs typeface="Montserrat"/>
              </a:endParaRPr>
            </a:p>
          </p:txBody>
        </p:sp>
        <p:sp>
          <p:nvSpPr>
            <p:cNvPr id="64" name="Shape 652"/>
            <p:cNvSpPr/>
            <p:nvPr/>
          </p:nvSpPr>
          <p:spPr>
            <a:xfrm>
              <a:off x="6395646" y="4347337"/>
              <a:ext cx="1166970" cy="212895"/>
            </a:xfrm>
            <a:prstGeom prst="rect">
              <a:avLst/>
            </a:prstGeom>
            <a:noFill/>
            <a:ln>
              <a:noFill/>
            </a:ln>
          </p:spPr>
          <p:txBody>
            <a:bodyPr lIns="91425" tIns="45700" rIns="91425" bIns="45700" anchor="t" anchorCtr="0">
              <a:noAutofit/>
            </a:bodyPr>
            <a:lstStyle/>
            <a:p>
              <a:pPr algn="ctr" defTabSz="914400">
                <a:buSzPct val="25000"/>
              </a:pPr>
              <a:r>
                <a:rPr lang="en-US" sz="1400" kern="0" dirty="0" smtClean="0">
                  <a:solidFill>
                    <a:srgbClr val="000000"/>
                  </a:solidFill>
                  <a:latin typeface="Roboto"/>
                  <a:ea typeface="Roboto"/>
                  <a:cs typeface="Roboto"/>
                  <a:sym typeface="Roboto"/>
                  <a:rtl val="0"/>
                </a:rPr>
                <a:t>BOSH</a:t>
              </a:r>
              <a:endParaRPr lang="en-US" sz="1400" kern="0" dirty="0">
                <a:solidFill>
                  <a:srgbClr val="000000"/>
                </a:solidFill>
                <a:latin typeface="Roboto"/>
                <a:ea typeface="Roboto"/>
                <a:cs typeface="Roboto"/>
                <a:sym typeface="Roboto"/>
                <a:rtl val="0"/>
              </a:endParaRPr>
            </a:p>
          </p:txBody>
        </p:sp>
        <p:pic>
          <p:nvPicPr>
            <p:cNvPr id="68" name="Picture 67"/>
            <p:cNvPicPr>
              <a:picLocks noChangeAspect="1"/>
            </p:cNvPicPr>
            <p:nvPr/>
          </p:nvPicPr>
          <p:blipFill rotWithShape="1">
            <a:blip r:embed="rId8"/>
            <a:srcRect l="41205" b="-11762"/>
            <a:stretch/>
          </p:blipFill>
          <p:spPr>
            <a:xfrm>
              <a:off x="6153029" y="2581105"/>
              <a:ext cx="1332430" cy="335304"/>
            </a:xfrm>
            <a:prstGeom prst="rect">
              <a:avLst/>
            </a:prstGeom>
          </p:spPr>
        </p:pic>
        <p:pic>
          <p:nvPicPr>
            <p:cNvPr id="73" name="Picture 72"/>
            <p:cNvPicPr>
              <a:picLocks noChangeAspect="1"/>
            </p:cNvPicPr>
            <p:nvPr/>
          </p:nvPicPr>
          <p:blipFill rotWithShape="1">
            <a:blip r:embed="rId8"/>
            <a:srcRect t="1" r="60471" b="31920"/>
            <a:stretch/>
          </p:blipFill>
          <p:spPr>
            <a:xfrm>
              <a:off x="6364496" y="2326698"/>
              <a:ext cx="905043" cy="206353"/>
            </a:xfrm>
            <a:prstGeom prst="rect">
              <a:avLst/>
            </a:prstGeom>
          </p:spPr>
        </p:pic>
        <p:sp>
          <p:nvSpPr>
            <p:cNvPr id="76" name="Shape 652"/>
            <p:cNvSpPr/>
            <p:nvPr/>
          </p:nvSpPr>
          <p:spPr>
            <a:xfrm>
              <a:off x="7417879" y="2733905"/>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77" name="Shape 653"/>
            <p:cNvSpPr/>
            <p:nvPr/>
          </p:nvSpPr>
          <p:spPr>
            <a:xfrm>
              <a:off x="7726510" y="2538684"/>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78" name="Picture 77"/>
            <p:cNvPicPr>
              <a:picLocks noChangeAspect="1"/>
            </p:cNvPicPr>
            <p:nvPr/>
          </p:nvPicPr>
          <p:blipFill rotWithShape="1">
            <a:blip r:embed="rId9"/>
            <a:srcRect l="15906" t="39337" r="64588" b="41817"/>
            <a:stretch/>
          </p:blipFill>
          <p:spPr>
            <a:xfrm>
              <a:off x="7818830" y="2129095"/>
              <a:ext cx="608288" cy="454125"/>
            </a:xfrm>
            <a:prstGeom prst="rect">
              <a:avLst/>
            </a:prstGeom>
          </p:spPr>
        </p:pic>
        <p:sp>
          <p:nvSpPr>
            <p:cNvPr id="79" name="Shape 652"/>
            <p:cNvSpPr/>
            <p:nvPr/>
          </p:nvSpPr>
          <p:spPr>
            <a:xfrm>
              <a:off x="7417879" y="4284584"/>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80" name="Shape 653"/>
            <p:cNvSpPr/>
            <p:nvPr/>
          </p:nvSpPr>
          <p:spPr>
            <a:xfrm>
              <a:off x="7726510" y="4078988"/>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81" name="Picture 80"/>
            <p:cNvPicPr>
              <a:picLocks noChangeAspect="1"/>
            </p:cNvPicPr>
            <p:nvPr/>
          </p:nvPicPr>
          <p:blipFill rotWithShape="1">
            <a:blip r:embed="rId9"/>
            <a:srcRect l="15906" t="39337" r="64588" b="41817"/>
            <a:stretch/>
          </p:blipFill>
          <p:spPr>
            <a:xfrm>
              <a:off x="7818830" y="3664105"/>
              <a:ext cx="608288" cy="454125"/>
            </a:xfrm>
            <a:prstGeom prst="rect">
              <a:avLst/>
            </a:prstGeom>
          </p:spPr>
        </p:pic>
        <p:sp>
          <p:nvSpPr>
            <p:cNvPr id="82" name="Rectangle 81"/>
            <p:cNvSpPr/>
            <p:nvPr/>
          </p:nvSpPr>
          <p:spPr>
            <a:xfrm>
              <a:off x="477520" y="161982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12 Factor Application</a:t>
              </a:r>
              <a:endParaRPr lang="en-US" sz="2000" b="1" dirty="0">
                <a:solidFill>
                  <a:srgbClr val="000000"/>
                </a:solidFill>
                <a:latin typeface="Roboto Bold"/>
                <a:cs typeface="Roboto Bold"/>
              </a:endParaRPr>
            </a:p>
          </p:txBody>
        </p:sp>
        <p:sp>
          <p:nvSpPr>
            <p:cNvPr id="83" name="Rectangle 82"/>
            <p:cNvSpPr/>
            <p:nvPr/>
          </p:nvSpPr>
          <p:spPr>
            <a:xfrm>
              <a:off x="477520" y="319079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BOSH Release</a:t>
              </a:r>
              <a:endParaRPr lang="en-US" sz="2000" b="1" dirty="0">
                <a:solidFill>
                  <a:srgbClr val="000000"/>
                </a:solidFill>
                <a:latin typeface="Roboto Bold"/>
                <a:cs typeface="Roboto Bold"/>
              </a:endParaRPr>
            </a:p>
          </p:txBody>
        </p:sp>
        <p:pic>
          <p:nvPicPr>
            <p:cNvPr id="12" name="Picture 11"/>
            <p:cNvPicPr>
              <a:picLocks noChangeAspect="1"/>
            </p:cNvPicPr>
            <p:nvPr/>
          </p:nvPicPr>
          <p:blipFill>
            <a:blip r:embed="rId10"/>
            <a:stretch>
              <a:fillRect/>
            </a:stretch>
          </p:blipFill>
          <p:spPr>
            <a:xfrm>
              <a:off x="3142735" y="1649629"/>
              <a:ext cx="206495" cy="262737"/>
            </a:xfrm>
            <a:prstGeom prst="rect">
              <a:avLst/>
            </a:prstGeom>
          </p:spPr>
        </p:pic>
        <p:pic>
          <p:nvPicPr>
            <p:cNvPr id="84" name="Picture 83"/>
            <p:cNvPicPr>
              <a:picLocks noChangeAspect="1"/>
            </p:cNvPicPr>
            <p:nvPr/>
          </p:nvPicPr>
          <p:blipFill>
            <a:blip r:embed="rId10"/>
            <a:stretch>
              <a:fillRect/>
            </a:stretch>
          </p:blipFill>
          <p:spPr>
            <a:xfrm>
              <a:off x="3440532" y="3217403"/>
              <a:ext cx="206495" cy="262737"/>
            </a:xfrm>
            <a:prstGeom prst="rect">
              <a:avLst/>
            </a:prstGeom>
          </p:spPr>
        </p:pic>
      </p:grpSp>
      <p:sp>
        <p:nvSpPr>
          <p:cNvPr id="40" name="Title 1"/>
          <p:cNvSpPr txBox="1">
            <a:spLocks/>
          </p:cNvSpPr>
          <p:nvPr/>
        </p:nvSpPr>
        <p:spPr>
          <a:xfrm>
            <a:off x="110128" y="98224"/>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1C7B70"/>
                </a:solidFill>
              </a:rPr>
              <a:t>Cloud Native Platform Overview</a:t>
            </a:r>
          </a:p>
        </p:txBody>
      </p:sp>
    </p:spTree>
    <p:extLst>
      <p:ext uri="{BB962C8B-B14F-4D97-AF65-F5344CB8AC3E}">
        <p14:creationId xmlns:p14="http://schemas.microsoft.com/office/powerpoint/2010/main" val="2598675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a:t>
            </a:r>
            <a:r>
              <a:rPr lang="en-US" sz="1600" dirty="0" err="1" smtClean="0"/>
              <a:t>microservice</a:t>
            </a:r>
            <a:r>
              <a:rPr lang="en-US" sz="1600" dirty="0" smtClean="0"/>
              <a:t>.”</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r>
              <a:rPr lang="en-US" sz="2800" b="1" dirty="0" smtClean="0">
                <a:solidFill>
                  <a:srgbClr val="1C7B70"/>
                </a:solidFill>
              </a:rPr>
              <a:t>The Role of Cloud Native Platforms in </a:t>
            </a:r>
            <a:r>
              <a:rPr lang="en-US" sz="2800" b="1" dirty="0" err="1" smtClean="0">
                <a:solidFill>
                  <a:srgbClr val="1C7B70"/>
                </a:solidFill>
              </a:rPr>
              <a:t>Microservices</a:t>
            </a:r>
            <a:endParaRPr lang="en-US" sz="2800" b="1" dirty="0">
              <a:solidFill>
                <a:srgbClr val="1C7B70"/>
              </a:solidFill>
            </a:endParaRPr>
          </a:p>
        </p:txBody>
      </p:sp>
    </p:spTree>
    <p:extLst>
      <p:ext uri="{BB962C8B-B14F-4D97-AF65-F5344CB8AC3E}">
        <p14:creationId xmlns:p14="http://schemas.microsoft.com/office/powerpoint/2010/main" val="28740377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2800" b="1" dirty="0">
                <a:solidFill>
                  <a:srgbClr val="008774"/>
                </a:solidFill>
              </a:rPr>
              <a:t>Pivotal </a:t>
            </a:r>
            <a:r>
              <a:rPr lang="en-US" sz="2800" b="1" dirty="0" smtClean="0">
                <a:solidFill>
                  <a:srgbClr val="008774"/>
                </a:solidFill>
              </a:rPr>
              <a:t>Cloud </a:t>
            </a:r>
            <a:r>
              <a:rPr lang="en-US" sz="2800" b="1" dirty="0">
                <a:solidFill>
                  <a:srgbClr val="008774"/>
                </a:solidFill>
              </a:rPr>
              <a:t>Foundry</a:t>
            </a:r>
          </a:p>
          <a:p>
            <a:pPr marL="0" marR="0" lvl="0" indent="0" algn="l" rtl="0">
              <a:lnSpc>
                <a:spcPct val="90000"/>
              </a:lnSpc>
              <a:spcBef>
                <a:spcPts val="0"/>
              </a:spcBef>
              <a:buClr>
                <a:srgbClr val="008774"/>
              </a:buClr>
              <a:buSzPct val="25000"/>
              <a:buFont typeface="Arial"/>
              <a:buNone/>
            </a:pPr>
            <a:r>
              <a:rPr lang="en-US" sz="2000" b="0" i="1" dirty="0" smtClean="0">
                <a:solidFill>
                  <a:srgbClr val="000000"/>
                </a:solidFill>
                <a:latin typeface="+mj-lt"/>
              </a:rPr>
              <a:t>Worldwide cross industry adoption</a:t>
            </a:r>
            <a:endParaRPr lang="en-US" sz="2000" b="0" i="1" dirty="0">
              <a:solidFill>
                <a:srgbClr val="000000"/>
              </a:solidFill>
              <a:latin typeface="+mj-lt"/>
            </a:endParaRPr>
          </a:p>
        </p:txBody>
      </p:sp>
      <p:sp>
        <p:nvSpPr>
          <p:cNvPr id="166" name="Shape 16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7" name="Shape 16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8" name="Shape 16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9" name="Shape 16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0" name="Shape 17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1" name="Shape 171"/>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2" name="Shape 172"/>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3" name="Shape 173"/>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4" name="Shape 174"/>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5" name="Shape 175"/>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6" name="Shape 17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7" name="Shape 17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8" name="Shape 17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9" name="Shape 17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80" name="Shape 18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pic>
        <p:nvPicPr>
          <p:cNvPr id="181" name="Shape 181"/>
          <p:cNvPicPr preferRelativeResize="0"/>
          <p:nvPr/>
        </p:nvPicPr>
        <p:blipFill>
          <a:blip r:embed="rId3">
            <a:alphaModFix/>
          </a:blip>
          <a:stretch>
            <a:fillRect/>
          </a:stretch>
        </p:blipFill>
        <p:spPr>
          <a:xfrm>
            <a:off x="359950" y="3561550"/>
            <a:ext cx="1236437" cy="466881"/>
          </a:xfrm>
          <a:prstGeom prst="rect">
            <a:avLst/>
          </a:prstGeom>
          <a:noFill/>
          <a:ln>
            <a:noFill/>
          </a:ln>
        </p:spPr>
      </p:pic>
      <p:pic>
        <p:nvPicPr>
          <p:cNvPr id="182" name="Shape 182"/>
          <p:cNvPicPr preferRelativeResize="0"/>
          <p:nvPr/>
        </p:nvPicPr>
        <p:blipFill>
          <a:blip r:embed="rId4">
            <a:alphaModFix/>
          </a:blip>
          <a:stretch>
            <a:fillRect/>
          </a:stretch>
        </p:blipFill>
        <p:spPr>
          <a:xfrm>
            <a:off x="6449503" y="2512328"/>
            <a:ext cx="843025" cy="503499"/>
          </a:xfrm>
          <a:prstGeom prst="rect">
            <a:avLst/>
          </a:prstGeom>
          <a:noFill/>
          <a:ln>
            <a:noFill/>
          </a:ln>
        </p:spPr>
      </p:pic>
      <p:pic>
        <p:nvPicPr>
          <p:cNvPr id="183" name="Shape 183"/>
          <p:cNvPicPr preferRelativeResize="0"/>
          <p:nvPr/>
        </p:nvPicPr>
        <p:blipFill>
          <a:blip r:embed="rId5">
            <a:alphaModFix/>
          </a:blip>
          <a:stretch>
            <a:fillRect/>
          </a:stretch>
        </p:blipFill>
        <p:spPr>
          <a:xfrm>
            <a:off x="588550" y="1588717"/>
            <a:ext cx="515182" cy="494344"/>
          </a:xfrm>
          <a:prstGeom prst="rect">
            <a:avLst/>
          </a:prstGeom>
          <a:noFill/>
          <a:ln>
            <a:noFill/>
          </a:ln>
        </p:spPr>
      </p:pic>
      <p:pic>
        <p:nvPicPr>
          <p:cNvPr id="184" name="Shape 184"/>
          <p:cNvPicPr preferRelativeResize="0"/>
          <p:nvPr/>
        </p:nvPicPr>
        <p:blipFill>
          <a:blip r:embed="rId6">
            <a:alphaModFix/>
          </a:blip>
          <a:stretch>
            <a:fillRect/>
          </a:stretch>
        </p:blipFill>
        <p:spPr>
          <a:xfrm>
            <a:off x="2037890" y="1428525"/>
            <a:ext cx="627585" cy="814753"/>
          </a:xfrm>
          <a:prstGeom prst="rect">
            <a:avLst/>
          </a:prstGeom>
          <a:noFill/>
          <a:ln>
            <a:noFill/>
          </a:ln>
        </p:spPr>
      </p:pic>
      <p:pic>
        <p:nvPicPr>
          <p:cNvPr id="185" name="Shape 185"/>
          <p:cNvPicPr preferRelativeResize="0"/>
          <p:nvPr/>
        </p:nvPicPr>
        <p:blipFill>
          <a:blip r:embed="rId7">
            <a:alphaModFix/>
          </a:blip>
          <a:stretch>
            <a:fillRect/>
          </a:stretch>
        </p:blipFill>
        <p:spPr>
          <a:xfrm>
            <a:off x="1630427" y="2594725"/>
            <a:ext cx="1442510" cy="485190"/>
          </a:xfrm>
          <a:prstGeom prst="rect">
            <a:avLst/>
          </a:prstGeom>
          <a:noFill/>
          <a:ln>
            <a:noFill/>
          </a:ln>
        </p:spPr>
      </p:pic>
      <p:pic>
        <p:nvPicPr>
          <p:cNvPr id="186" name="Shape 186"/>
          <p:cNvPicPr preferRelativeResize="0"/>
          <p:nvPr/>
        </p:nvPicPr>
        <p:blipFill>
          <a:blip r:embed="rId8">
            <a:alphaModFix/>
          </a:blip>
          <a:stretch>
            <a:fillRect/>
          </a:stretch>
        </p:blipFill>
        <p:spPr>
          <a:xfrm>
            <a:off x="4949844" y="2461864"/>
            <a:ext cx="927328" cy="732362"/>
          </a:xfrm>
          <a:prstGeom prst="rect">
            <a:avLst/>
          </a:prstGeom>
          <a:noFill/>
          <a:ln>
            <a:noFill/>
          </a:ln>
        </p:spPr>
      </p:pic>
      <p:pic>
        <p:nvPicPr>
          <p:cNvPr id="187" name="Shape 187"/>
          <p:cNvPicPr preferRelativeResize="0"/>
          <p:nvPr/>
        </p:nvPicPr>
        <p:blipFill>
          <a:blip r:embed="rId9">
            <a:alphaModFix/>
          </a:blip>
          <a:stretch>
            <a:fillRect/>
          </a:stretch>
        </p:blipFill>
        <p:spPr>
          <a:xfrm>
            <a:off x="4973273" y="3730908"/>
            <a:ext cx="1142768" cy="274636"/>
          </a:xfrm>
          <a:prstGeom prst="rect">
            <a:avLst/>
          </a:prstGeom>
          <a:noFill/>
          <a:ln>
            <a:noFill/>
          </a:ln>
        </p:spPr>
      </p:pic>
      <p:pic>
        <p:nvPicPr>
          <p:cNvPr id="188" name="Shape 188"/>
          <p:cNvPicPr preferRelativeResize="0"/>
          <p:nvPr/>
        </p:nvPicPr>
        <p:blipFill>
          <a:blip r:embed="rId10">
            <a:alphaModFix/>
          </a:blip>
          <a:stretch>
            <a:fillRect/>
          </a:stretch>
        </p:blipFill>
        <p:spPr>
          <a:xfrm>
            <a:off x="3562441" y="3657660"/>
            <a:ext cx="1114667" cy="421108"/>
          </a:xfrm>
          <a:prstGeom prst="rect">
            <a:avLst/>
          </a:prstGeom>
          <a:noFill/>
          <a:ln>
            <a:noFill/>
          </a:ln>
        </p:spPr>
      </p:pic>
      <p:pic>
        <p:nvPicPr>
          <p:cNvPr id="189" name="Shape 189"/>
          <p:cNvPicPr preferRelativeResize="0"/>
          <p:nvPr/>
        </p:nvPicPr>
        <p:blipFill>
          <a:blip r:embed="rId11">
            <a:alphaModFix/>
          </a:blip>
          <a:stretch>
            <a:fillRect/>
          </a:stretch>
        </p:blipFill>
        <p:spPr>
          <a:xfrm>
            <a:off x="7697857" y="2712971"/>
            <a:ext cx="1142768" cy="476035"/>
          </a:xfrm>
          <a:prstGeom prst="rect">
            <a:avLst/>
          </a:prstGeom>
          <a:noFill/>
          <a:ln>
            <a:noFill/>
          </a:ln>
        </p:spPr>
      </p:pic>
      <p:pic>
        <p:nvPicPr>
          <p:cNvPr id="190" name="Shape 190"/>
          <p:cNvPicPr preferRelativeResize="0"/>
          <p:nvPr/>
        </p:nvPicPr>
        <p:blipFill>
          <a:blip r:embed="rId12">
            <a:alphaModFix/>
          </a:blip>
          <a:stretch>
            <a:fillRect/>
          </a:stretch>
        </p:blipFill>
        <p:spPr>
          <a:xfrm>
            <a:off x="1860335" y="3694290"/>
            <a:ext cx="1367575" cy="494344"/>
          </a:xfrm>
          <a:prstGeom prst="rect">
            <a:avLst/>
          </a:prstGeom>
          <a:noFill/>
          <a:ln>
            <a:noFill/>
          </a:ln>
        </p:spPr>
      </p:pic>
      <p:pic>
        <p:nvPicPr>
          <p:cNvPr id="191" name="Shape 191"/>
          <p:cNvPicPr preferRelativeResize="0"/>
          <p:nvPr/>
        </p:nvPicPr>
        <p:blipFill>
          <a:blip r:embed="rId13">
            <a:alphaModFix/>
          </a:blip>
          <a:stretch>
            <a:fillRect/>
          </a:stretch>
        </p:blipFill>
        <p:spPr>
          <a:xfrm>
            <a:off x="5048209" y="1565843"/>
            <a:ext cx="730622" cy="540117"/>
          </a:xfrm>
          <a:prstGeom prst="rect">
            <a:avLst/>
          </a:prstGeom>
          <a:noFill/>
          <a:ln>
            <a:noFill/>
          </a:ln>
        </p:spPr>
      </p:pic>
      <p:pic>
        <p:nvPicPr>
          <p:cNvPr id="192" name="Shape 192"/>
          <p:cNvPicPr preferRelativeResize="0"/>
          <p:nvPr/>
        </p:nvPicPr>
        <p:blipFill>
          <a:blip r:embed="rId14">
            <a:alphaModFix/>
          </a:blip>
          <a:stretch>
            <a:fillRect/>
          </a:stretch>
        </p:blipFill>
        <p:spPr>
          <a:xfrm>
            <a:off x="6530080" y="3634786"/>
            <a:ext cx="974163" cy="466881"/>
          </a:xfrm>
          <a:prstGeom prst="rect">
            <a:avLst/>
          </a:prstGeom>
          <a:noFill/>
          <a:ln>
            <a:noFill/>
          </a:ln>
        </p:spPr>
      </p:pic>
      <p:pic>
        <p:nvPicPr>
          <p:cNvPr id="193" name="Shape 19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233550" y="1469725"/>
            <a:ext cx="1367574" cy="767598"/>
          </a:xfrm>
          <a:prstGeom prst="rect">
            <a:avLst/>
          </a:prstGeom>
          <a:noFill/>
          <a:ln>
            <a:noFill/>
          </a:ln>
        </p:spPr>
      </p:pic>
      <p:sp>
        <p:nvSpPr>
          <p:cNvPr id="194" name="Shape 194"/>
          <p:cNvSpPr txBox="1"/>
          <p:nvPr/>
        </p:nvSpPr>
        <p:spPr>
          <a:xfrm>
            <a:off x="7826275" y="3485350"/>
            <a:ext cx="974099" cy="631500"/>
          </a:xfrm>
          <a:prstGeom prst="rect">
            <a:avLst/>
          </a:prstGeom>
          <a:noFill/>
          <a:ln w="9525" cap="flat" cmpd="sng">
            <a:solidFill>
              <a:srgbClr val="CCCCCC"/>
            </a:solidFill>
            <a:prstDash val="dot"/>
            <a:round/>
            <a:headEnd type="none" w="med" len="med"/>
            <a:tailEnd type="none" w="med" len="med"/>
          </a:ln>
        </p:spPr>
        <p:txBody>
          <a:bodyPr lIns="91425" tIns="91425" rIns="91425" bIns="91425" anchor="t" anchorCtr="0">
            <a:noAutofit/>
          </a:bodyPr>
          <a:lstStyle/>
          <a:p>
            <a:pPr>
              <a:spcBef>
                <a:spcPts val="0"/>
              </a:spcBef>
              <a:buNone/>
            </a:pPr>
            <a:r>
              <a:rPr lang="en-US" sz="1400" b="1" dirty="0"/>
              <a:t>And many more...</a:t>
            </a:r>
          </a:p>
        </p:txBody>
      </p:sp>
      <p:pic>
        <p:nvPicPr>
          <p:cNvPr id="195" name="Shape 19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220012" y="1588705"/>
            <a:ext cx="1142768" cy="392981"/>
          </a:xfrm>
          <a:prstGeom prst="rect">
            <a:avLst/>
          </a:prstGeom>
          <a:noFill/>
          <a:ln>
            <a:noFill/>
          </a:ln>
        </p:spPr>
      </p:pic>
      <p:pic>
        <p:nvPicPr>
          <p:cNvPr id="196" name="Shape 19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798483" y="1774516"/>
            <a:ext cx="927327" cy="242231"/>
          </a:xfrm>
          <a:prstGeom prst="rect">
            <a:avLst/>
          </a:prstGeom>
          <a:noFill/>
          <a:ln>
            <a:noFill/>
          </a:ln>
        </p:spPr>
      </p:pic>
      <p:pic>
        <p:nvPicPr>
          <p:cNvPr id="197" name="Shape 19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0650" y="2373675"/>
            <a:ext cx="843025" cy="843002"/>
          </a:xfrm>
          <a:prstGeom prst="rect">
            <a:avLst/>
          </a:prstGeom>
          <a:noFill/>
          <a:ln>
            <a:noFill/>
          </a:ln>
        </p:spPr>
      </p:pic>
      <p:pic>
        <p:nvPicPr>
          <p:cNvPr id="198" name="Shape 198"/>
          <p:cNvPicPr preferRelativeResize="0"/>
          <p:nvPr/>
        </p:nvPicPr>
        <p:blipFill rotWithShape="1">
          <a:blip r:embed="rId19" cstate="screen">
            <a:alphaModFix/>
            <a:extLst>
              <a:ext uri="{28A0092B-C50C-407E-A947-70E740481C1C}">
                <a14:useLocalDpi xmlns:a14="http://schemas.microsoft.com/office/drawing/2010/main"/>
              </a:ext>
            </a:extLst>
          </a:blip>
          <a:srcRect t="11714" b="23350"/>
          <a:stretch/>
        </p:blipFill>
        <p:spPr>
          <a:xfrm>
            <a:off x="3290149" y="2449875"/>
            <a:ext cx="1367575" cy="665170"/>
          </a:xfrm>
          <a:prstGeom prst="rect">
            <a:avLst/>
          </a:prstGeom>
          <a:noFill/>
          <a:ln>
            <a:noFill/>
          </a:ln>
        </p:spPr>
      </p:pic>
    </p:spTree>
    <p:extLst>
      <p:ext uri="{BB962C8B-B14F-4D97-AF65-F5344CB8AC3E}">
        <p14:creationId xmlns:p14="http://schemas.microsoft.com/office/powerpoint/2010/main" val="3539945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101771" y="90344"/>
            <a:ext cx="9042229" cy="922964"/>
          </a:xfrm>
        </p:spPr>
        <p:txBody>
          <a:bodyPr/>
          <a:lstStyle/>
          <a:p>
            <a:r>
              <a:rPr lang="en-US" sz="2600" dirty="0" smtClean="0"/>
              <a:t>Cloud </a:t>
            </a:r>
            <a:r>
              <a:rPr lang="en-US" sz="2600" dirty="0"/>
              <a:t>Foundry Foundation</a:t>
            </a:r>
            <a:r>
              <a:rPr lang="en-US" sz="2600" dirty="0" smtClean="0"/>
              <a:t>: </a:t>
            </a:r>
            <a:r>
              <a:rPr lang="en-US" sz="2600" dirty="0"/>
              <a:t>An Open Industry Standard</a:t>
            </a:r>
          </a:p>
        </p:txBody>
      </p:sp>
      <p:pic>
        <p:nvPicPr>
          <p:cNvPr id="11"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3"/>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28613" y="1853330"/>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28613" y="3070012"/>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Content Placeholder 2"/>
          <p:cNvSpPr txBox="1">
            <a:spLocks/>
          </p:cNvSpPr>
          <p:nvPr/>
        </p:nvSpPr>
        <p:spPr bwMode="gray">
          <a:xfrm>
            <a:off x="419100"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0"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5"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18" name="Rectangle 17"/>
          <p:cNvSpPr/>
          <p:nvPr/>
        </p:nvSpPr>
        <p:spPr>
          <a:xfrm>
            <a:off x="328613"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28613" y="995363"/>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flipH="1">
            <a:off x="325438" y="3073187"/>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6971"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6398"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404"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1700" y="1183436"/>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66063"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449" y="2456580"/>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13992" y="2035923"/>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25296" y="2135536"/>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4079" y="2026330"/>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69202" y="2103270"/>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221" y="2574086"/>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38891" y="2585024"/>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0753"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a:extLst>
              <a:ext uri="{28A0092B-C50C-407E-A947-70E740481C1C}">
                <a14:useLocalDpi xmlns:a14="http://schemas.microsoft.com/office/drawing/2010/main" val="0"/>
              </a:ext>
            </a:extLst>
          </a:blip>
          <a:srcRect t="22789" b="17180"/>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999202" y="2445620"/>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427788" y="1358900"/>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18534" y="4192373"/>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808605" y="3796634"/>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668565" y="4053272"/>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626550" y="3838096"/>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791610" y="3765073"/>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58137"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a:extLst>
              <a:ext uri="{28A0092B-C50C-407E-A947-70E740481C1C}">
                <a14:useLocalDpi xmlns:a14="http://schemas.microsoft.com/office/drawing/2010/main" val="0"/>
              </a:ext>
            </a:extLst>
          </a:blip>
          <a:srcRect b="44260"/>
          <a:stretch>
            <a:fillRect/>
          </a:stretch>
        </p:blipFill>
        <p:spPr bwMode="auto">
          <a:xfrm>
            <a:off x="900284"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844257" y="3812696"/>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a:extLst>
              <a:ext uri="{28A0092B-C50C-407E-A947-70E740481C1C}">
                <a14:useLocalDpi xmlns:a14="http://schemas.microsoft.com/office/drawing/2010/main" val="0"/>
              </a:ext>
            </a:extLst>
          </a:blip>
          <a:srcRect t="22913" b="22913"/>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809788" y="3340627"/>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88484"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116891"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a:stretch>
            <a:fillRect/>
          </a:stretch>
        </p:blipFill>
        <p:spPr>
          <a:xfrm>
            <a:off x="2819383" y="4016652"/>
            <a:ext cx="623620" cy="413657"/>
          </a:xfrm>
          <a:prstGeom prst="rect">
            <a:avLst/>
          </a:prstGeom>
        </p:spPr>
      </p:pic>
      <p:pic>
        <p:nvPicPr>
          <p:cNvPr id="55" name="Picture 54"/>
          <p:cNvPicPr>
            <a:picLocks noChangeAspect="1"/>
          </p:cNvPicPr>
          <p:nvPr/>
        </p:nvPicPr>
        <p:blipFill rotWithShape="1">
          <a:blip r:embed="rId38"/>
          <a:srcRect l="8923" t="992" r="9632" b="13078"/>
          <a:stretch/>
        </p:blipFill>
        <p:spPr>
          <a:xfrm>
            <a:off x="7284939" y="2045180"/>
            <a:ext cx="1390952" cy="314477"/>
          </a:xfrm>
          <a:prstGeom prst="rect">
            <a:avLst/>
          </a:prstGeom>
        </p:spPr>
      </p:pic>
      <p:pic>
        <p:nvPicPr>
          <p:cNvPr id="56" name="Picture 55"/>
          <p:cNvPicPr>
            <a:picLocks noChangeAspect="1"/>
          </p:cNvPicPr>
          <p:nvPr/>
        </p:nvPicPr>
        <p:blipFill>
          <a:blip r:embed="rId39"/>
          <a:stretch>
            <a:fillRect/>
          </a:stretch>
        </p:blipFill>
        <p:spPr>
          <a:xfrm>
            <a:off x="2025940" y="2479109"/>
            <a:ext cx="352107" cy="352107"/>
          </a:xfrm>
          <a:prstGeom prst="rect">
            <a:avLst/>
          </a:prstGeom>
        </p:spPr>
      </p:pic>
      <p:pic>
        <p:nvPicPr>
          <p:cNvPr id="57" name="Picture 56"/>
          <p:cNvPicPr>
            <a:picLocks noChangeAspect="1"/>
          </p:cNvPicPr>
          <p:nvPr/>
        </p:nvPicPr>
        <p:blipFill>
          <a:blip r:embed="rId40"/>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a:stretch>
            <a:fillRect/>
          </a:stretch>
        </p:blipFill>
        <p:spPr>
          <a:xfrm>
            <a:off x="4897288" y="2602042"/>
            <a:ext cx="734479" cy="228382"/>
          </a:xfrm>
          <a:prstGeom prst="rect">
            <a:avLst/>
          </a:prstGeom>
        </p:spPr>
      </p:pic>
      <p:pic>
        <p:nvPicPr>
          <p:cNvPr id="59" name="Picture 58"/>
          <p:cNvPicPr>
            <a:picLocks noChangeAspect="1"/>
          </p:cNvPicPr>
          <p:nvPr/>
        </p:nvPicPr>
        <p:blipFill>
          <a:blip r:embed="rId42"/>
          <a:stretch>
            <a:fillRect/>
          </a:stretch>
        </p:blipFill>
        <p:spPr>
          <a:xfrm>
            <a:off x="2750176" y="2606980"/>
            <a:ext cx="696207" cy="146570"/>
          </a:xfrm>
          <a:prstGeom prst="rect">
            <a:avLst/>
          </a:prstGeom>
        </p:spPr>
      </p:pic>
      <p:pic>
        <p:nvPicPr>
          <p:cNvPr id="60" name="Picture 59"/>
          <p:cNvPicPr>
            <a:picLocks noChangeAspect="1"/>
          </p:cNvPicPr>
          <p:nvPr/>
        </p:nvPicPr>
        <p:blipFill>
          <a:blip r:embed="rId43"/>
          <a:stretch>
            <a:fillRect/>
          </a:stretch>
        </p:blipFill>
        <p:spPr>
          <a:xfrm>
            <a:off x="1804740" y="3372048"/>
            <a:ext cx="591101" cy="180979"/>
          </a:xfrm>
          <a:prstGeom prst="rect">
            <a:avLst/>
          </a:prstGeom>
        </p:spPr>
      </p:pic>
      <p:pic>
        <p:nvPicPr>
          <p:cNvPr id="61" name="Picture 60"/>
          <p:cNvPicPr>
            <a:picLocks noChangeAspect="1"/>
          </p:cNvPicPr>
          <p:nvPr/>
        </p:nvPicPr>
        <p:blipFill rotWithShape="1">
          <a:blip r:embed="rId44"/>
          <a:srcRect l="10726" r="6919" b="18373"/>
          <a:stretch/>
        </p:blipFill>
        <p:spPr>
          <a:xfrm>
            <a:off x="4499387" y="3302561"/>
            <a:ext cx="392951" cy="267317"/>
          </a:xfrm>
          <a:prstGeom prst="rect">
            <a:avLst/>
          </a:prstGeom>
        </p:spPr>
      </p:pic>
      <p:pic>
        <p:nvPicPr>
          <p:cNvPr id="62" name="Picture 61"/>
          <p:cNvPicPr>
            <a:picLocks noChangeAspect="1"/>
          </p:cNvPicPr>
          <p:nvPr/>
        </p:nvPicPr>
        <p:blipFill>
          <a:blip r:embed="rId45"/>
          <a:stretch>
            <a:fillRect/>
          </a:stretch>
        </p:blipFill>
        <p:spPr>
          <a:xfrm>
            <a:off x="3710070" y="3370996"/>
            <a:ext cx="559607" cy="205189"/>
          </a:xfrm>
          <a:prstGeom prst="rect">
            <a:avLst/>
          </a:prstGeom>
        </p:spPr>
      </p:pic>
      <p:pic>
        <p:nvPicPr>
          <p:cNvPr id="63" name="Picture 62"/>
          <p:cNvPicPr>
            <a:picLocks noChangeAspect="1"/>
          </p:cNvPicPr>
          <p:nvPr/>
        </p:nvPicPr>
        <p:blipFill>
          <a:blip r:embed="rId46"/>
          <a:stretch>
            <a:fillRect/>
          </a:stretch>
        </p:blipFill>
        <p:spPr>
          <a:xfrm>
            <a:off x="7961685" y="3336046"/>
            <a:ext cx="367132" cy="297837"/>
          </a:xfrm>
          <a:prstGeom prst="rect">
            <a:avLst/>
          </a:prstGeom>
        </p:spPr>
      </p:pic>
      <p:pic>
        <p:nvPicPr>
          <p:cNvPr id="64" name="Picture 63"/>
          <p:cNvPicPr>
            <a:picLocks noChangeAspect="1"/>
          </p:cNvPicPr>
          <p:nvPr/>
        </p:nvPicPr>
        <p:blipFill>
          <a:blip r:embed="rId47"/>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a:stretch>
            <a:fillRect/>
          </a:stretch>
        </p:blipFill>
        <p:spPr>
          <a:xfrm>
            <a:off x="6575594" y="4090769"/>
            <a:ext cx="854963" cy="310896"/>
          </a:xfrm>
          <a:prstGeom prst="rect">
            <a:avLst/>
          </a:prstGeom>
        </p:spPr>
      </p:pic>
      <p:pic>
        <p:nvPicPr>
          <p:cNvPr id="66" name="Picture 65"/>
          <p:cNvPicPr>
            <a:picLocks noChangeAspect="1"/>
          </p:cNvPicPr>
          <p:nvPr/>
        </p:nvPicPr>
        <p:blipFill>
          <a:blip r:embed="rId49"/>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8471188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2800" b="1" dirty="0" smtClean="0">
                <a:solidFill>
                  <a:srgbClr val="1C7B70"/>
                </a:solidFill>
              </a:rPr>
              <a:t>Pivotal Cloud Foundry at a Glance</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530199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7" y="158691"/>
            <a:ext cx="8410575" cy="460375"/>
          </a:xfrm>
        </p:spPr>
        <p:txBody>
          <a:bodyPr/>
          <a:lstStyle/>
          <a:p>
            <a:r>
              <a:rPr lang="en-US" sz="2800" b="1" dirty="0" smtClean="0">
                <a:solidFill>
                  <a:srgbClr val="1C7B70"/>
                </a:solidFill>
              </a:rPr>
              <a:t>App Modernization &amp; Developer </a:t>
            </a:r>
            <a:r>
              <a:rPr lang="en-US" sz="2800" b="1" dirty="0">
                <a:solidFill>
                  <a:srgbClr val="1C7B70"/>
                </a:solidFill>
              </a:rPr>
              <a:t>Enablement</a:t>
            </a:r>
          </a:p>
        </p:txBody>
      </p:sp>
      <p:sp>
        <p:nvSpPr>
          <p:cNvPr id="4" name="Rounded Rectangle 3"/>
          <p:cNvSpPr/>
          <p:nvPr/>
        </p:nvSpPr>
        <p:spPr>
          <a:xfrm>
            <a:off x="536222" y="1016000"/>
            <a:ext cx="8156221" cy="2313327"/>
          </a:xfrm>
          <a:prstGeom prst="roundRect">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Standardized </a:t>
            </a:r>
          </a:p>
          <a:p>
            <a:pPr algn="ctr"/>
            <a:r>
              <a:rPr lang="en-US" sz="1200" b="1" dirty="0" err="1" smtClean="0">
                <a:solidFill>
                  <a:schemeClr val="bg1"/>
                </a:solidFill>
              </a:rPr>
              <a:t>Dev</a:t>
            </a:r>
            <a:r>
              <a:rPr lang="en-US" sz="1200" b="1" dirty="0" smtClean="0">
                <a:solidFill>
                  <a:schemeClr val="bg1"/>
                </a:solidFill>
              </a:rPr>
              <a:t>, Test, and Prod</a:t>
            </a:r>
          </a:p>
          <a:p>
            <a:pPr algn="ctr"/>
            <a:r>
              <a:rPr lang="en-US" sz="1200" b="1" dirty="0" smtClean="0">
                <a:solidFill>
                  <a:schemeClr val="bg1"/>
                </a:solidFill>
              </a:rPr>
              <a:t>Environments</a:t>
            </a:r>
            <a:endParaRPr lang="en-US" sz="1000" dirty="0">
              <a:solidFill>
                <a:schemeClr val="bg1"/>
              </a:solidFill>
            </a:endParaRPr>
          </a:p>
        </p:txBody>
      </p:sp>
      <p:sp>
        <p:nvSpPr>
          <p:cNvPr id="13" name="Chevron 12"/>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Application Monitoring &amp; Logging</a:t>
            </a:r>
            <a:endParaRPr lang="en-US" sz="1000" dirty="0">
              <a:solidFill>
                <a:schemeClr val="bg1"/>
              </a:solidFill>
            </a:endParaRPr>
          </a:p>
        </p:txBody>
      </p:sp>
      <p:sp>
        <p:nvSpPr>
          <p:cNvPr id="14" name="Chevron 13"/>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Configurable Scaling and Resource Allocation</a:t>
            </a:r>
            <a:endParaRPr lang="en-US" sz="1000" dirty="0">
              <a:solidFill>
                <a:schemeClr val="bg1"/>
              </a:solidFill>
            </a:endParaRPr>
          </a:p>
        </p:txBody>
      </p:sp>
      <p:pic>
        <p:nvPicPr>
          <p:cNvPr id="15" name="Picture 1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1729" y="3710024"/>
            <a:ext cx="769501" cy="642760"/>
          </a:xfrm>
          <a:prstGeom prst="rect">
            <a:avLst/>
          </a:prstGeom>
        </p:spPr>
      </p:pic>
      <p:pic>
        <p:nvPicPr>
          <p:cNvPr id="16" name="Picture 15" descr="product-pivotal-cloud-found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10" y="683430"/>
            <a:ext cx="812347" cy="812347"/>
          </a:xfrm>
          <a:prstGeom prst="rect">
            <a:avLst/>
          </a:prstGeom>
        </p:spPr>
      </p:pic>
      <p:grpSp>
        <p:nvGrpSpPr>
          <p:cNvPr id="18" name="Group 17"/>
          <p:cNvGrpSpPr>
            <a:grpSpLocks noChangeAspect="1"/>
          </p:cNvGrpSpPr>
          <p:nvPr/>
        </p:nvGrpSpPr>
        <p:grpSpPr>
          <a:xfrm>
            <a:off x="5273405" y="2635060"/>
            <a:ext cx="1979705" cy="695216"/>
            <a:chOff x="5216299" y="3413967"/>
            <a:chExt cx="1833045" cy="809331"/>
          </a:xfrm>
        </p:grpSpPr>
        <p:sp>
          <p:nvSpPr>
            <p:cNvPr id="28" name="TextBox 27"/>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29" name="Picture 28"/>
            <p:cNvPicPr>
              <a:picLocks noChangeAspect="1"/>
            </p:cNvPicPr>
            <p:nvPr/>
          </p:nvPicPr>
          <p:blipFill rotWithShape="1">
            <a:blip r:embed="rId5"/>
            <a:srcRect l="10722" t="4516"/>
            <a:stretch/>
          </p:blipFill>
          <p:spPr>
            <a:xfrm>
              <a:off x="5216299" y="3413967"/>
              <a:ext cx="1833045" cy="666953"/>
            </a:xfrm>
            <a:prstGeom prst="rect">
              <a:avLst/>
            </a:prstGeom>
          </p:spPr>
        </p:pic>
      </p:grpSp>
      <p:pic>
        <p:nvPicPr>
          <p:cNvPr id="19" name="Picture 18"/>
          <p:cNvPicPr>
            <a:picLocks noChangeAspect="1"/>
          </p:cNvPicPr>
          <p:nvPr/>
        </p:nvPicPr>
        <p:blipFill>
          <a:blip r:embed="rId6"/>
          <a:stretch>
            <a:fillRect/>
          </a:stretch>
        </p:blipFill>
        <p:spPr>
          <a:xfrm>
            <a:off x="3156994" y="2451431"/>
            <a:ext cx="965853" cy="511903"/>
          </a:xfrm>
          <a:prstGeom prst="rect">
            <a:avLst/>
          </a:prstGeom>
        </p:spPr>
      </p:pic>
      <p:pic>
        <p:nvPicPr>
          <p:cNvPr id="20" name="Picture 19"/>
          <p:cNvPicPr>
            <a:picLocks noChangeAspect="1"/>
          </p:cNvPicPr>
          <p:nvPr/>
        </p:nvPicPr>
        <p:blipFill rotWithShape="1">
          <a:blip r:embed="rId7"/>
          <a:srcRect l="17937" t="8359" r="24902" b="5608"/>
          <a:stretch/>
        </p:blipFill>
        <p:spPr>
          <a:xfrm>
            <a:off x="769163" y="2046113"/>
            <a:ext cx="996604" cy="1124985"/>
          </a:xfrm>
          <a:prstGeom prst="rect">
            <a:avLst/>
          </a:prstGeom>
        </p:spPr>
      </p:pic>
      <p:pic>
        <p:nvPicPr>
          <p:cNvPr id="21" name="Picture 20"/>
          <p:cNvPicPr>
            <a:picLocks noChangeAspect="1"/>
          </p:cNvPicPr>
          <p:nvPr/>
        </p:nvPicPr>
        <p:blipFill>
          <a:blip r:embed="rId8"/>
          <a:stretch>
            <a:fillRect/>
          </a:stretch>
        </p:blipFill>
        <p:spPr>
          <a:xfrm>
            <a:off x="719666" y="1183426"/>
            <a:ext cx="2624667" cy="818036"/>
          </a:xfrm>
          <a:prstGeom prst="rect">
            <a:avLst/>
          </a:prstGeom>
        </p:spPr>
      </p:pic>
      <p:pic>
        <p:nvPicPr>
          <p:cNvPr id="22" name="Picture 21"/>
          <p:cNvPicPr>
            <a:picLocks noChangeAspect="1"/>
          </p:cNvPicPr>
          <p:nvPr/>
        </p:nvPicPr>
        <p:blipFill>
          <a:blip r:embed="rId9"/>
          <a:stretch>
            <a:fillRect/>
          </a:stretch>
        </p:blipFill>
        <p:spPr>
          <a:xfrm>
            <a:off x="2076854" y="2498492"/>
            <a:ext cx="732951" cy="732951"/>
          </a:xfrm>
          <a:prstGeom prst="rect">
            <a:avLst/>
          </a:prstGeom>
        </p:spPr>
      </p:pic>
      <p:pic>
        <p:nvPicPr>
          <p:cNvPr id="23" name="Picture 22"/>
          <p:cNvPicPr>
            <a:picLocks noChangeAspect="1"/>
          </p:cNvPicPr>
          <p:nvPr/>
        </p:nvPicPr>
        <p:blipFill>
          <a:blip r:embed="rId10"/>
          <a:stretch>
            <a:fillRect/>
          </a:stretch>
        </p:blipFill>
        <p:spPr>
          <a:xfrm>
            <a:off x="7831667" y="2479299"/>
            <a:ext cx="342548" cy="342548"/>
          </a:xfrm>
          <a:prstGeom prst="rect">
            <a:avLst/>
          </a:prstGeom>
        </p:spPr>
      </p:pic>
      <p:pic>
        <p:nvPicPr>
          <p:cNvPr id="24" name="Picture 23"/>
          <p:cNvPicPr>
            <a:picLocks noChangeAspect="1"/>
          </p:cNvPicPr>
          <p:nvPr/>
        </p:nvPicPr>
        <p:blipFill>
          <a:blip r:embed="rId11"/>
          <a:stretch>
            <a:fillRect/>
          </a:stretch>
        </p:blipFill>
        <p:spPr>
          <a:xfrm>
            <a:off x="3420410" y="1495779"/>
            <a:ext cx="2181341" cy="747888"/>
          </a:xfrm>
          <a:prstGeom prst="rect">
            <a:avLst/>
          </a:prstGeom>
        </p:spPr>
      </p:pic>
      <p:pic>
        <p:nvPicPr>
          <p:cNvPr id="25" name="Picture 24"/>
          <p:cNvPicPr>
            <a:picLocks noChangeAspect="1"/>
          </p:cNvPicPr>
          <p:nvPr/>
        </p:nvPicPr>
        <p:blipFill>
          <a:blip r:embed="rId12"/>
          <a:stretch>
            <a:fillRect/>
          </a:stretch>
        </p:blipFill>
        <p:spPr>
          <a:xfrm>
            <a:off x="4310377" y="2469444"/>
            <a:ext cx="1390237" cy="602437"/>
          </a:xfrm>
          <a:prstGeom prst="rect">
            <a:avLst/>
          </a:prstGeom>
        </p:spPr>
      </p:pic>
      <p:sp>
        <p:nvSpPr>
          <p:cNvPr id="26" name="TextBox 25"/>
          <p:cNvSpPr txBox="1"/>
          <p:nvPr/>
        </p:nvSpPr>
        <p:spPr>
          <a:xfrm>
            <a:off x="7329590" y="2831744"/>
            <a:ext cx="953632" cy="369332"/>
          </a:xfrm>
          <a:prstGeom prst="rect">
            <a:avLst/>
          </a:prstGeom>
          <a:noFill/>
        </p:spPr>
        <p:txBody>
          <a:bodyPr wrap="square" rtlCol="0">
            <a:spAutoFit/>
          </a:bodyPr>
          <a:lstStyle/>
          <a:p>
            <a:pPr algn="ctr"/>
            <a:r>
              <a:rPr lang="en-US" dirty="0" smtClean="0">
                <a:solidFill>
                  <a:srgbClr val="00685D"/>
                </a:solidFill>
              </a:rPr>
              <a:t>more…</a:t>
            </a:r>
            <a:endParaRPr lang="en-US" sz="2000" dirty="0" smtClean="0">
              <a:solidFill>
                <a:srgbClr val="00685D"/>
              </a:solidFill>
            </a:endParaRPr>
          </a:p>
        </p:txBody>
      </p:sp>
      <p:pic>
        <p:nvPicPr>
          <p:cNvPr id="27" name="Picture 26" descr="homepage-docker-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82287" y="1228336"/>
            <a:ext cx="1125490" cy="931344"/>
          </a:xfrm>
          <a:prstGeom prst="rect">
            <a:avLst/>
          </a:prstGeom>
        </p:spPr>
      </p:pic>
      <p:pic>
        <p:nvPicPr>
          <p:cNvPr id="30"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6779" y="1159323"/>
            <a:ext cx="1368776" cy="136877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1621994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400"/>
                                        <p:tgtEl>
                                          <p:spTgt spid="2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400"/>
                                        <p:tgtEl>
                                          <p:spTgt spid="30"/>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400"/>
                                        <p:tgtEl>
                                          <p:spTgt spid="2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400"/>
                                        <p:tgtEl>
                                          <p:spTgt spid="2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400"/>
                                        <p:tgtEl>
                                          <p:spTgt spid="22"/>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400"/>
                                        <p:tgtEl>
                                          <p:spTgt spid="24"/>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400"/>
                                        <p:tgtEl>
                                          <p:spTgt spid="25"/>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400"/>
                                        <p:tgtEl>
                                          <p:spTgt spid="19"/>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400"/>
                                        <p:tgtEl>
                                          <p:spTgt spid="23"/>
                                        </p:tgtEl>
                                      </p:cBhvr>
                                    </p:animEffect>
                                  </p:childTnLst>
                                </p:cTn>
                              </p:par>
                            </p:childTnLst>
                          </p:cTn>
                        </p:par>
                        <p:par>
                          <p:cTn id="40" fill="hold">
                            <p:stCondLst>
                              <p:cond delay="36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400"/>
                                        <p:tgtEl>
                                          <p:spTgt spid="18"/>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smtClean="0">
                <a:solidFill>
                  <a:srgbClr val="1C7B70"/>
                </a:solidFill>
              </a:rPr>
              <a:t>Spring Cloud Services</a:t>
            </a:r>
            <a:endParaRPr lang="en-US" dirty="0">
              <a:solidFill>
                <a:srgbClr val="1C7B70"/>
              </a:solidFill>
            </a:endParaRPr>
          </a:p>
        </p:txBody>
      </p:sp>
      <p:sp>
        <p:nvSpPr>
          <p:cNvPr id="3" name="Text Placeholder 2"/>
          <p:cNvSpPr>
            <a:spLocks noGrp="1"/>
          </p:cNvSpPr>
          <p:nvPr>
            <p:ph type="body" sz="quarter" idx="13"/>
          </p:nvPr>
        </p:nvSpPr>
        <p:spPr/>
        <p:txBody>
          <a:bodyPr/>
          <a:lstStyle/>
          <a:p>
            <a:r>
              <a:rPr lang="en-US" dirty="0"/>
              <a:t>Rich, production ready library based on Netflix </a:t>
            </a:r>
            <a:r>
              <a:rPr lang="en-US" dirty="0" smtClean="0"/>
              <a:t>OSS</a:t>
            </a:r>
          </a:p>
          <a:p>
            <a:r>
              <a:rPr lang="en-US" dirty="0" smtClean="0"/>
              <a:t>for </a:t>
            </a:r>
            <a:r>
              <a:rPr lang="en-US" dirty="0"/>
              <a:t>cloud native components, security and management.</a:t>
            </a:r>
          </a:p>
        </p:txBody>
      </p:sp>
    </p:spTree>
    <p:extLst>
      <p:ext uri="{BB962C8B-B14F-4D97-AF65-F5344CB8AC3E}">
        <p14:creationId xmlns:p14="http://schemas.microsoft.com/office/powerpoint/2010/main" val="1607997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9"/>
            <a:ext cx="3781601" cy="1581302"/>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err="1" smtClean="0">
                <a:solidFill>
                  <a:schemeClr val="dk1"/>
                </a:solidFill>
              </a:rPr>
              <a:t>Gemfire</a:t>
            </a:r>
            <a:endParaRPr lang="en-US" sz="1500" dirty="0">
              <a:solidFill>
                <a:schemeClr val="dk1"/>
              </a:solidFill>
            </a:endParaRPr>
          </a:p>
        </p:txBody>
      </p:sp>
      <p:pic>
        <p:nvPicPr>
          <p:cNvPr id="806" name="Shape 806"/>
          <p:cNvPicPr preferRelativeResize="0"/>
          <p:nvPr/>
        </p:nvPicPr>
        <p:blipFill rotWithShape="1">
          <a:blip r:embed="rId3">
            <a:alphaModFix/>
          </a:blip>
          <a:srcRect/>
          <a:stretch/>
        </p:blipFill>
        <p:spPr>
          <a:xfrm>
            <a:off x="3681975" y="89787"/>
            <a:ext cx="5335041" cy="4535211"/>
          </a:xfrm>
          <a:prstGeom prst="rect">
            <a:avLst/>
          </a:prstGeom>
          <a:noFill/>
          <a:ln>
            <a:noFill/>
          </a:ln>
        </p:spPr>
      </p:pic>
      <p:sp>
        <p:nvSpPr>
          <p:cNvPr id="8" name="Shape 805"/>
          <p:cNvSpPr txBox="1"/>
          <p:nvPr/>
        </p:nvSpPr>
        <p:spPr>
          <a:xfrm>
            <a:off x="124397" y="2601329"/>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a:t>
            </a:r>
            <a:r>
              <a:rPr lang="en-US" sz="1500" b="1" dirty="0" smtClean="0">
                <a:solidFill>
                  <a:schemeClr val="dk1"/>
                </a:solidFill>
                <a:latin typeface="Arial"/>
                <a:ea typeface="Arial"/>
                <a:cs typeface="Arial"/>
                <a:sym typeface="Arial"/>
              </a:rPr>
              <a:t>Services</a:t>
            </a:r>
            <a:endParaRPr lang="en-US" sz="1500" b="1"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Cassandra</a:t>
            </a: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Jenkins</a:t>
            </a:r>
            <a:endParaRPr lang="en-US" sz="1500"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err="1" smtClean="0">
                <a:solidFill>
                  <a:schemeClr val="dk1"/>
                </a:solidFill>
              </a:rPr>
              <a:t>GitLab</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JFrog</a:t>
            </a:r>
            <a:endParaRPr lang="en-US" sz="1500" dirty="0">
              <a:solidFill>
                <a:schemeClr val="dk1"/>
              </a:solidFill>
            </a:endParaRPr>
          </a:p>
          <a:p>
            <a:pPr marL="457189" indent="-330192">
              <a:buClr>
                <a:schemeClr val="dk1"/>
              </a:buClr>
              <a:buSzPct val="100000"/>
              <a:buFont typeface="Arial"/>
              <a:buChar char="•"/>
            </a:pPr>
            <a:r>
              <a:rPr lang="en-US" sz="1500" dirty="0" smtClean="0">
                <a:solidFill>
                  <a:schemeClr val="dk1"/>
                </a:solidFill>
              </a:rPr>
              <a:t>New Relic</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StayUp.io</a:t>
            </a:r>
            <a:r>
              <a:rPr lang="en-US" sz="1500" dirty="0" smtClean="0">
                <a:solidFill>
                  <a:schemeClr val="dk1"/>
                </a:solidFill>
              </a:rPr>
              <a:t> ELK</a:t>
            </a:r>
            <a:endParaRPr lang="en-US" sz="1500" dirty="0">
              <a:solidFill>
                <a:schemeClr val="dk1"/>
              </a:solidFill>
            </a:endParaRPr>
          </a:p>
        </p:txBody>
      </p:sp>
      <p:sp>
        <p:nvSpPr>
          <p:cNvPr id="9"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Extensive Services</a:t>
            </a:r>
            <a:br>
              <a:rPr lang="en-US" sz="2800" b="1" dirty="0" smtClean="0">
                <a:solidFill>
                  <a:srgbClr val="1C7B70"/>
                </a:solidFill>
              </a:rPr>
            </a:br>
            <a:r>
              <a:rPr lang="en-US" sz="2800" b="1" dirty="0" smtClean="0">
                <a:solidFill>
                  <a:srgbClr val="1C7B70"/>
                </a:solidFill>
              </a:rPr>
              <a:t>Ecosystem</a:t>
            </a:r>
            <a:endParaRPr lang="en-US" sz="2800" b="1" dirty="0">
              <a:solidFill>
                <a:srgbClr val="1C7B70"/>
              </a:solidFill>
            </a:endParaRPr>
          </a:p>
        </p:txBody>
      </p:sp>
    </p:spTree>
    <p:extLst>
      <p:ext uri="{BB962C8B-B14F-4D97-AF65-F5344CB8AC3E}">
        <p14:creationId xmlns:p14="http://schemas.microsoft.com/office/powerpoint/2010/main" val="11542738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Text Placeholder 3"/>
          <p:cNvSpPr>
            <a:spLocks noGrp="1"/>
          </p:cNvSpPr>
          <p:nvPr>
            <p:ph type="body" idx="1"/>
          </p:nvPr>
        </p:nvSpPr>
        <p:spPr>
          <a:xfrm>
            <a:off x="205299" y="600930"/>
            <a:ext cx="8410575" cy="346219"/>
          </a:xfrm>
        </p:spPr>
        <p:txBody>
          <a:bodyPr/>
          <a:lstStyle/>
          <a:p>
            <a:r>
              <a:rPr lang="en-US" dirty="0" smtClean="0"/>
              <a:t>Full application lifecycle management</a:t>
            </a:r>
            <a:endParaRPr lang="en-US" dirty="0"/>
          </a:p>
        </p:txBody>
      </p:sp>
      <p:sp>
        <p:nvSpPr>
          <p:cNvPr id="31" name="Pentagon 30"/>
          <p:cNvSpPr/>
          <p:nvPr/>
        </p:nvSpPr>
        <p:spPr>
          <a:xfrm>
            <a:off x="1258670" y="1977342"/>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32" name="Chevron 31"/>
          <p:cNvSpPr/>
          <p:nvPr/>
        </p:nvSpPr>
        <p:spPr>
          <a:xfrm>
            <a:off x="216221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45" name="Chevron 44"/>
          <p:cNvSpPr/>
          <p:nvPr/>
        </p:nvSpPr>
        <p:spPr>
          <a:xfrm>
            <a:off x="3422245" y="1978216"/>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46" name="Chevron 45"/>
          <p:cNvSpPr/>
          <p:nvPr/>
        </p:nvSpPr>
        <p:spPr>
          <a:xfrm>
            <a:off x="449955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47" name="Chevron 46"/>
          <p:cNvSpPr/>
          <p:nvPr/>
        </p:nvSpPr>
        <p:spPr>
          <a:xfrm>
            <a:off x="5766000" y="1978216"/>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48" name="Chevron 47"/>
          <p:cNvSpPr/>
          <p:nvPr/>
        </p:nvSpPr>
        <p:spPr>
          <a:xfrm>
            <a:off x="7102481" y="1978216"/>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49" name="TextBox 48"/>
          <p:cNvSpPr txBox="1"/>
          <p:nvPr/>
        </p:nvSpPr>
        <p:spPr>
          <a:xfrm>
            <a:off x="107314" y="2046152"/>
            <a:ext cx="1013761" cy="646331"/>
          </a:xfrm>
          <a:prstGeom prst="rect">
            <a:avLst/>
          </a:prstGeom>
          <a:noFill/>
        </p:spPr>
        <p:txBody>
          <a:bodyPr wrap="square" rtlCol="0">
            <a:spAutoFit/>
          </a:bodyPr>
          <a:lstStyle/>
          <a:p>
            <a:pPr algn="ctr"/>
            <a:r>
              <a:rPr lang="en-US" sz="1200" b="1" dirty="0" smtClean="0">
                <a:solidFill>
                  <a:schemeClr val="tx2"/>
                </a:solidFill>
              </a:rPr>
              <a:t>Build Pipeline Operations</a:t>
            </a:r>
          </a:p>
        </p:txBody>
      </p:sp>
      <p:sp>
        <p:nvSpPr>
          <p:cNvPr id="50" name="TextBox 49"/>
          <p:cNvSpPr txBox="1"/>
          <p:nvPr/>
        </p:nvSpPr>
        <p:spPr>
          <a:xfrm>
            <a:off x="151526" y="3007227"/>
            <a:ext cx="969550" cy="276999"/>
          </a:xfrm>
          <a:prstGeom prst="rect">
            <a:avLst/>
          </a:prstGeom>
          <a:noFill/>
        </p:spPr>
        <p:txBody>
          <a:bodyPr wrap="square" rtlCol="0">
            <a:spAutoFit/>
          </a:bodyPr>
          <a:lstStyle/>
          <a:p>
            <a:pPr algn="ctr"/>
            <a:r>
              <a:rPr lang="en-US" sz="1200" b="1" dirty="0" smtClean="0">
                <a:solidFill>
                  <a:srgbClr val="000000"/>
                </a:solidFill>
              </a:rPr>
              <a:t>Tool Chain</a:t>
            </a:r>
          </a:p>
        </p:txBody>
      </p:sp>
      <p:grpSp>
        <p:nvGrpSpPr>
          <p:cNvPr id="2" name="Group 1"/>
          <p:cNvGrpSpPr/>
          <p:nvPr/>
        </p:nvGrpSpPr>
        <p:grpSpPr>
          <a:xfrm>
            <a:off x="4565660" y="2825756"/>
            <a:ext cx="1183200" cy="916561"/>
            <a:chOff x="4565660" y="2825756"/>
            <a:chExt cx="1183200" cy="916561"/>
          </a:xfrm>
        </p:grpSpPr>
        <p:sp>
          <p:nvSpPr>
            <p:cNvPr id="51" name="TextBox 50"/>
            <p:cNvSpPr txBox="1"/>
            <p:nvPr/>
          </p:nvSpPr>
          <p:spPr>
            <a:xfrm>
              <a:off x="4565660" y="3465318"/>
              <a:ext cx="1183200" cy="276999"/>
            </a:xfrm>
            <a:prstGeom prst="rect">
              <a:avLst/>
            </a:prstGeom>
            <a:noFill/>
          </p:spPr>
          <p:txBody>
            <a:bodyPr wrap="square" rtlCol="0">
              <a:spAutoFit/>
            </a:bodyPr>
            <a:lstStyle/>
            <a:p>
              <a:pPr algn="ctr"/>
              <a:r>
                <a:rPr lang="en-US" sz="1200" b="1" dirty="0" smtClean="0">
                  <a:solidFill>
                    <a:schemeClr val="bg2"/>
                  </a:solidFill>
                </a:rPr>
                <a:t>Development</a:t>
              </a:r>
            </a:p>
          </p:txBody>
        </p:sp>
        <p:pic>
          <p:nvPicPr>
            <p:cNvPr id="54" name="Shape 300"/>
            <p:cNvPicPr preferRelativeResize="0"/>
            <p:nvPr/>
          </p:nvPicPr>
          <p:blipFill rotWithShape="1">
            <a:blip r:embed="rId3">
              <a:alphaModFix/>
            </a:blip>
            <a:srcRect/>
            <a:stretch/>
          </p:blipFill>
          <p:spPr>
            <a:xfrm>
              <a:off x="4821081" y="2825756"/>
              <a:ext cx="677780" cy="677780"/>
            </a:xfrm>
            <a:prstGeom prst="rect">
              <a:avLst/>
            </a:prstGeom>
            <a:noFill/>
            <a:ln>
              <a:noFill/>
            </a:ln>
          </p:spPr>
        </p:pic>
      </p:grpSp>
      <p:grpSp>
        <p:nvGrpSpPr>
          <p:cNvPr id="3" name="Group 2"/>
          <p:cNvGrpSpPr/>
          <p:nvPr/>
        </p:nvGrpSpPr>
        <p:grpSpPr>
          <a:xfrm>
            <a:off x="5757236" y="2825756"/>
            <a:ext cx="1683791" cy="1101227"/>
            <a:chOff x="5757236" y="2825756"/>
            <a:chExt cx="1683791" cy="1101227"/>
          </a:xfrm>
        </p:grpSpPr>
        <p:sp>
          <p:nvSpPr>
            <p:cNvPr id="52" name="TextBox 51"/>
            <p:cNvSpPr txBox="1"/>
            <p:nvPr/>
          </p:nvSpPr>
          <p:spPr>
            <a:xfrm>
              <a:off x="5757236" y="3465318"/>
              <a:ext cx="1683791" cy="461665"/>
            </a:xfrm>
            <a:prstGeom prst="rect">
              <a:avLst/>
            </a:prstGeom>
            <a:noFill/>
          </p:spPr>
          <p:txBody>
            <a:bodyPr wrap="square"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pic>
          <p:nvPicPr>
            <p:cNvPr id="55" name="Shape 300"/>
            <p:cNvPicPr preferRelativeResize="0"/>
            <p:nvPr/>
          </p:nvPicPr>
          <p:blipFill rotWithShape="1">
            <a:blip r:embed="rId3">
              <a:alphaModFix/>
            </a:blip>
            <a:srcRect/>
            <a:stretch/>
          </p:blipFill>
          <p:spPr>
            <a:xfrm>
              <a:off x="6220449" y="2825756"/>
              <a:ext cx="677780" cy="677780"/>
            </a:xfrm>
            <a:prstGeom prst="rect">
              <a:avLst/>
            </a:prstGeom>
            <a:noFill/>
            <a:ln>
              <a:noFill/>
            </a:ln>
          </p:spPr>
        </p:pic>
      </p:grpSp>
      <p:grpSp>
        <p:nvGrpSpPr>
          <p:cNvPr id="5" name="Group 4"/>
          <p:cNvGrpSpPr/>
          <p:nvPr/>
        </p:nvGrpSpPr>
        <p:grpSpPr>
          <a:xfrm>
            <a:off x="7399833" y="2825756"/>
            <a:ext cx="1183200" cy="916561"/>
            <a:chOff x="7399833" y="2825756"/>
            <a:chExt cx="1183200" cy="916561"/>
          </a:xfrm>
        </p:grpSpPr>
        <p:sp>
          <p:nvSpPr>
            <p:cNvPr id="53" name="TextBox 52"/>
            <p:cNvSpPr txBox="1"/>
            <p:nvPr/>
          </p:nvSpPr>
          <p:spPr>
            <a:xfrm>
              <a:off x="7399833" y="3465318"/>
              <a:ext cx="1183200" cy="276999"/>
            </a:xfrm>
            <a:prstGeom prst="rect">
              <a:avLst/>
            </a:prstGeom>
            <a:noFill/>
          </p:spPr>
          <p:txBody>
            <a:bodyPr wrap="square" rtlCol="0">
              <a:spAutoFit/>
            </a:bodyPr>
            <a:lstStyle/>
            <a:p>
              <a:pPr algn="ctr"/>
              <a:r>
                <a:rPr lang="en-US" sz="1200" b="1" dirty="0" smtClean="0">
                  <a:solidFill>
                    <a:schemeClr val="bg2"/>
                  </a:solidFill>
                </a:rPr>
                <a:t>Production</a:t>
              </a:r>
            </a:p>
          </p:txBody>
        </p:sp>
        <p:pic>
          <p:nvPicPr>
            <p:cNvPr id="56" name="Shape 300"/>
            <p:cNvPicPr preferRelativeResize="0"/>
            <p:nvPr/>
          </p:nvPicPr>
          <p:blipFill rotWithShape="1">
            <a:blip r:embed="rId3">
              <a:alphaModFix/>
            </a:blip>
            <a:srcRect/>
            <a:stretch/>
          </p:blipFill>
          <p:spPr>
            <a:xfrm>
              <a:off x="7597002" y="2825756"/>
              <a:ext cx="677780" cy="677780"/>
            </a:xfrm>
            <a:prstGeom prst="rect">
              <a:avLst/>
            </a:prstGeom>
            <a:noFill/>
            <a:ln>
              <a:noFill/>
            </a:ln>
          </p:spPr>
        </p:pic>
      </p:grpSp>
      <p:pic>
        <p:nvPicPr>
          <p:cNvPr id="57" name="Picture 56" descr="images.png"/>
          <p:cNvPicPr>
            <a:picLocks noChangeAspect="1"/>
          </p:cNvPicPr>
          <p:nvPr/>
        </p:nvPicPr>
        <p:blipFill rotWithShape="1">
          <a:blip r:embed="rId4">
            <a:extLst>
              <a:ext uri="{28A0092B-C50C-407E-A947-70E740481C1C}">
                <a14:useLocalDpi xmlns:a14="http://schemas.microsoft.com/office/drawing/2010/main" val="0"/>
              </a:ext>
            </a:extLst>
          </a:blip>
          <a:srcRect l="18487" r="17017"/>
          <a:stretch/>
        </p:blipFill>
        <p:spPr>
          <a:xfrm>
            <a:off x="1388867" y="2779485"/>
            <a:ext cx="647349" cy="645240"/>
          </a:xfrm>
          <a:prstGeom prst="rect">
            <a:avLst/>
          </a:prstGeom>
        </p:spPr>
      </p:pic>
      <p:pic>
        <p:nvPicPr>
          <p:cNvPr id="59" name="Picture 58"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872" y="3283630"/>
            <a:ext cx="952283" cy="179573"/>
          </a:xfrm>
          <a:prstGeom prst="rect">
            <a:avLst/>
          </a:prstGeom>
        </p:spPr>
      </p:pic>
      <p:sp>
        <p:nvSpPr>
          <p:cNvPr id="60" name="TextBox 59"/>
          <p:cNvSpPr txBox="1"/>
          <p:nvPr/>
        </p:nvSpPr>
        <p:spPr>
          <a:xfrm>
            <a:off x="1233012" y="3452491"/>
            <a:ext cx="892251" cy="276999"/>
          </a:xfrm>
          <a:prstGeom prst="rect">
            <a:avLst/>
          </a:prstGeom>
          <a:noFill/>
        </p:spPr>
        <p:txBody>
          <a:bodyPr wrap="square"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61" name="TextBox 60"/>
          <p:cNvSpPr txBox="1"/>
          <p:nvPr/>
        </p:nvSpPr>
        <p:spPr>
          <a:xfrm>
            <a:off x="2571043" y="3362705"/>
            <a:ext cx="892251" cy="276999"/>
          </a:xfrm>
          <a:prstGeom prst="rect">
            <a:avLst/>
          </a:prstGeom>
          <a:noFill/>
        </p:spPr>
        <p:txBody>
          <a:bodyPr wrap="square" rtlCol="0">
            <a:spAutoFit/>
          </a:bodyPr>
          <a:lstStyle/>
          <a:p>
            <a:pPr algn="ctr"/>
            <a:r>
              <a:rPr lang="en-US" sz="1200" b="1" dirty="0" smtClean="0">
                <a:solidFill>
                  <a:schemeClr val="bg2"/>
                </a:solidFill>
              </a:rPr>
              <a:t>Jenkins</a:t>
            </a:r>
          </a:p>
        </p:txBody>
      </p:sp>
      <p:pic>
        <p:nvPicPr>
          <p:cNvPr id="23" name="Picture 22"/>
          <p:cNvPicPr>
            <a:picLocks noChangeAspect="1"/>
          </p:cNvPicPr>
          <p:nvPr/>
        </p:nvPicPr>
        <p:blipFill>
          <a:blip r:embed="rId6">
            <a:clrChange>
              <a:clrFrom>
                <a:srgbClr val="FFFFFF"/>
              </a:clrFrom>
              <a:clrTo>
                <a:srgbClr val="FFFFFF">
                  <a:alpha val="0"/>
                </a:srgbClr>
              </a:clrTo>
            </a:clrChange>
          </a:blip>
          <a:stretch>
            <a:fillRect/>
          </a:stretch>
        </p:blipFill>
        <p:spPr>
          <a:xfrm>
            <a:off x="3780077" y="1521411"/>
            <a:ext cx="630245" cy="403357"/>
          </a:xfrm>
          <a:prstGeom prst="rect">
            <a:avLst/>
          </a:prstGeom>
        </p:spPr>
      </p:pic>
      <p:sp>
        <p:nvSpPr>
          <p:cNvPr id="26" name="Title 1"/>
          <p:cNvSpPr>
            <a:spLocks noGrp="1"/>
          </p:cNvSpPr>
          <p:nvPr>
            <p:ph type="title"/>
          </p:nvPr>
        </p:nvSpPr>
        <p:spPr>
          <a:xfrm>
            <a:off x="151357" y="158691"/>
            <a:ext cx="8748888" cy="460375"/>
          </a:xfrm>
        </p:spPr>
        <p:txBody>
          <a:bodyPr/>
          <a:lstStyle/>
          <a:p>
            <a:r>
              <a:rPr lang="en-US" sz="2800" b="1" dirty="0" smtClean="0">
                <a:solidFill>
                  <a:srgbClr val="1C7B70"/>
                </a:solidFill>
              </a:rPr>
              <a:t>Enabling Continuous Integration &amp; Delivery</a:t>
            </a:r>
            <a:endParaRPr lang="en" sz="2800" b="1" cap="all" dirty="0">
              <a:solidFill>
                <a:srgbClr val="1C7B70"/>
              </a:solidFill>
            </a:endParaRPr>
          </a:p>
        </p:txBody>
      </p:sp>
      <p:sp>
        <p:nvSpPr>
          <p:cNvPr id="29" name="Shape 83"/>
          <p:cNvSpPr/>
          <p:nvPr/>
        </p:nvSpPr>
        <p:spPr>
          <a:xfrm>
            <a:off x="987847" y="3769345"/>
            <a:ext cx="1359893"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33" name="Shape 84"/>
          <p:cNvSpPr/>
          <p:nvPr/>
        </p:nvSpPr>
        <p:spPr>
          <a:xfrm>
            <a:off x="2355571" y="3679559"/>
            <a:ext cx="1326404"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pic>
        <p:nvPicPr>
          <p:cNvPr id="34" name="Picture 33" descr="CloudBees_official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8786" y="2870105"/>
            <a:ext cx="1200150" cy="514350"/>
          </a:xfrm>
          <a:prstGeom prst="rect">
            <a:avLst/>
          </a:prstGeom>
        </p:spPr>
      </p:pic>
      <p:sp>
        <p:nvSpPr>
          <p:cNvPr id="35" name="Shape 85"/>
          <p:cNvSpPr/>
          <p:nvPr/>
        </p:nvSpPr>
        <p:spPr>
          <a:xfrm>
            <a:off x="3510954" y="3725206"/>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pic>
        <p:nvPicPr>
          <p:cNvPr id="36"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844745" y="2733696"/>
            <a:ext cx="490444" cy="467632"/>
          </a:xfrm>
          <a:prstGeom prst="rect">
            <a:avLst/>
          </a:prstGeom>
          <a:noFill/>
          <a:ln>
            <a:noFill/>
          </a:ln>
        </p:spPr>
      </p:pic>
    </p:spTree>
    <p:extLst>
      <p:ext uri="{BB962C8B-B14F-4D97-AF65-F5344CB8AC3E}">
        <p14:creationId xmlns:p14="http://schemas.microsoft.com/office/powerpoint/2010/main" val="3546772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4.35265E-6 L 0.11407 4.35265E-6 " pathEditMode="relative" ptsTypes="AA">
                                      <p:cBhvr>
                                        <p:cTn id="10" dur="700" fill="hold"/>
                                        <p:tgtEl>
                                          <p:spTgt spid="23"/>
                                        </p:tgtEl>
                                        <p:attrNameLst>
                                          <p:attrName>ppt_x</p:attrName>
                                          <p:attrName>ppt_y</p:attrName>
                                        </p:attrNameLst>
                                      </p:cBhvr>
                                    </p:animMotion>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11406 8.26141E-6 L 0.26215 0.00278 " pathEditMode="relative" ptsTypes="AA">
                                      <p:cBhvr>
                                        <p:cTn id="17" dur="700" fill="hold"/>
                                        <p:tgtEl>
                                          <p:spTgt spid="23"/>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6215 0.00278 L 0.40729 0.00278 " pathEditMode="relative" ptsTypes="AA">
                                      <p:cBhvr>
                                        <p:cTn id="24" dur="700" fill="hold"/>
                                        <p:tgtEl>
                                          <p:spTgt spid="23"/>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dirty="0" smtClean="0">
                <a:sym typeface="Arial"/>
              </a:rPr>
              <a:t>Agenda</a:t>
            </a:r>
            <a:endParaRPr lang="en-US"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Changing Development Models</a:t>
            </a:r>
          </a:p>
          <a:p>
            <a:pPr marL="514350" lvl="0" indent="-514350">
              <a:buClr>
                <a:srgbClr val="008774"/>
              </a:buClr>
              <a:buFont typeface="+mj-lt"/>
              <a:buAutoNum type="arabicPeriod"/>
            </a:pPr>
            <a:r>
              <a:rPr lang="en-US" sz="2800" dirty="0" err="1" smtClean="0">
                <a:sym typeface="Arial"/>
              </a:rPr>
              <a:t>Microservices</a:t>
            </a:r>
            <a:r>
              <a:rPr lang="en-US" sz="2800" dirty="0" smtClean="0">
                <a:sym typeface="Arial"/>
              </a:rPr>
              <a:t> in the Enterprise</a:t>
            </a:r>
          </a:p>
          <a:p>
            <a:pPr marL="514350" lvl="0" indent="-514350">
              <a:buClr>
                <a:srgbClr val="008774"/>
              </a:buClr>
              <a:buFont typeface="+mj-lt"/>
              <a:buAutoNum type="arabicPeriod"/>
            </a:pPr>
            <a:r>
              <a:rPr lang="en-US" sz="2800" dirty="0" smtClean="0">
                <a:sym typeface="Arial"/>
              </a:rPr>
              <a:t>Cloud Native Application Platforms</a:t>
            </a:r>
          </a:p>
          <a:p>
            <a:pPr marL="514350" lvl="0" indent="-514350">
              <a:buClr>
                <a:srgbClr val="008774"/>
              </a:buClr>
              <a:buFont typeface="+mj-lt"/>
              <a:buAutoNum type="arabicPeriod"/>
            </a:pPr>
            <a:r>
              <a:rPr lang="en-US" sz="2800" dirty="0" smtClean="0">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6353848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Tree>
    <p:extLst>
      <p:ext uri="{BB962C8B-B14F-4D97-AF65-F5344CB8AC3E}">
        <p14:creationId xmlns:p14="http://schemas.microsoft.com/office/powerpoint/2010/main" val="17110963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
        <p:nvSpPr>
          <p:cNvPr id="2" name="Rectangle 1"/>
          <p:cNvSpPr/>
          <p:nvPr/>
        </p:nvSpPr>
        <p:spPr>
          <a:xfrm>
            <a:off x="2659530" y="1859055"/>
            <a:ext cx="2166470"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6048" y="1936749"/>
            <a:ext cx="1708017"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76324" y="1807099"/>
            <a:ext cx="1194812" cy="48372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42388" y="1855778"/>
            <a:ext cx="1266722"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25498" y="1868129"/>
            <a:ext cx="2510501" cy="135274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0125" y="3318387"/>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70654" y="3290529"/>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58408" y="320531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570743" y="307913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17965" y="2122714"/>
            <a:ext cx="4708071" cy="1384995"/>
          </a:xfrm>
          <a:prstGeom prst="rect">
            <a:avLst/>
          </a:prstGeom>
          <a:noFill/>
        </p:spPr>
        <p:txBody>
          <a:bodyPr wrap="square" rtlCol="0">
            <a:spAutoFit/>
          </a:bodyPr>
          <a:lstStyle/>
          <a:p>
            <a:pPr algn="ctr"/>
            <a:r>
              <a:rPr lang="en-US" sz="2800" dirty="0" smtClean="0">
                <a:solidFill>
                  <a:schemeClr val="bg2"/>
                </a:solidFill>
                <a:latin typeface="Apple Chancery"/>
                <a:cs typeface="Apple Chancery"/>
              </a:rPr>
              <a:t>Here </a:t>
            </a:r>
            <a:r>
              <a:rPr lang="en-US" sz="2800" dirty="0" smtClean="0">
                <a:solidFill>
                  <a:schemeClr val="bg2"/>
                </a:solidFill>
                <a:latin typeface="Apple Chancery"/>
                <a:cs typeface="Apple Chancery"/>
              </a:rPr>
              <a:t>is my source code</a:t>
            </a:r>
          </a:p>
          <a:p>
            <a:pPr algn="ctr"/>
            <a:r>
              <a:rPr lang="en-US" sz="2800" dirty="0" smtClean="0">
                <a:solidFill>
                  <a:schemeClr val="bg2"/>
                </a:solidFill>
                <a:latin typeface="Apple Chancery"/>
                <a:cs typeface="Apple Chancery"/>
              </a:rPr>
              <a:t>Run it on the cloud for me</a:t>
            </a:r>
          </a:p>
          <a:p>
            <a:pPr algn="ctr"/>
            <a:r>
              <a:rPr lang="en-US" sz="2800" dirty="0" smtClean="0">
                <a:solidFill>
                  <a:schemeClr val="bg2"/>
                </a:solidFill>
                <a:latin typeface="Apple Chancery"/>
                <a:cs typeface="Apple Chancery"/>
              </a:rPr>
              <a:t>I do not care how</a:t>
            </a:r>
            <a:endParaRPr lang="en-US" sz="2800" dirty="0" smtClean="0">
              <a:solidFill>
                <a:schemeClr val="bg2"/>
              </a:solidFill>
              <a:latin typeface="Apple Chancery"/>
              <a:cs typeface="Apple Chancery"/>
            </a:endParaRPr>
          </a:p>
        </p:txBody>
      </p:sp>
    </p:spTree>
    <p:extLst>
      <p:ext uri="{BB962C8B-B14F-4D97-AF65-F5344CB8AC3E}">
        <p14:creationId xmlns:p14="http://schemas.microsoft.com/office/powerpoint/2010/main" val="133256931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22" presetClass="exit" presetSubtype="8" fill="hold" grpId="0" nodeType="withEffect">
                                  <p:stCondLst>
                                    <p:cond delay="0"/>
                                  </p:stCondLst>
                                  <p:childTnLst>
                                    <p:animEffect transition="out" filter="wipe(left)">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0" nodeType="clickEffect">
                                  <p:stCondLst>
                                    <p:cond delay="0"/>
                                  </p:stCondLst>
                                  <p:childTnLst>
                                    <p:animEffect transition="out" filter="wipe(left)">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22" presetClass="exit" presetSubtype="8" fill="hold" grpId="0" nodeType="withEffect">
                                  <p:stCondLst>
                                    <p:cond delay="0"/>
                                  </p:stCondLst>
                                  <p:childTnLst>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22" presetClass="exit" presetSubtype="8" fill="hold" grpId="0" nodeType="withEffect">
                                  <p:stCondLst>
                                    <p:cond delay="0"/>
                                  </p:stCondLst>
                                  <p:childTnLst>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par>
                                <p:cTn id="39" presetID="22" presetClass="exit" presetSubtype="8" fill="hold" grpId="0" nodeType="withEffect">
                                  <p:stCondLst>
                                    <p:cond delay="0"/>
                                  </p:stCondLst>
                                  <p:childTnLst>
                                    <p:animEffect transition="out" filter="wipe(left)">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1" grpId="0" animBg="1"/>
      <p:bldP spid="12" grpId="0" animBg="1"/>
      <p:bldP spid="13" grpId="0" animBg="1"/>
      <p:bldP spid="14" grpId="0" animBg="1"/>
      <p:bldP spid="15" grpId="0" animBg="1"/>
      <p:bldP spid="16" grpId="0" animBg="1"/>
      <p:bldP spid="17"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302743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251581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dirty="0" smtClean="0">
                <a:solidFill>
                  <a:srgbClr val="1C7B70"/>
                </a:solidFill>
                <a:sym typeface="Calibri"/>
              </a:rPr>
              <a:t>Multi-cloud Portability</a:t>
            </a:r>
            <a:endParaRPr lang="en-US" dirty="0">
              <a:solidFill>
                <a:srgbClr val="1C7B70"/>
              </a:solidFill>
              <a:sym typeface="Calibri"/>
            </a:endParaRPr>
          </a:p>
        </p:txBody>
      </p:sp>
      <p:grpSp>
        <p:nvGrpSpPr>
          <p:cNvPr id="7" name="Group 6"/>
          <p:cNvGrpSpPr/>
          <p:nvPr/>
        </p:nvGrpSpPr>
        <p:grpSpPr>
          <a:xfrm>
            <a:off x="4319717" y="415866"/>
            <a:ext cx="4713639" cy="3963986"/>
            <a:chOff x="4242741" y="582612"/>
            <a:chExt cx="4713639" cy="3963986"/>
          </a:xfrm>
        </p:grpSpPr>
        <p:grpSp>
          <p:nvGrpSpPr>
            <p:cNvPr id="4" name="Group 3"/>
            <p:cNvGrpSpPr/>
            <p:nvPr/>
          </p:nvGrpSpPr>
          <p:grpSpPr>
            <a:xfrm>
              <a:off x="4242741" y="1820335"/>
              <a:ext cx="2126074" cy="1793992"/>
              <a:chOff x="6942667" y="2808111"/>
              <a:chExt cx="2126074" cy="1793992"/>
            </a:xfrm>
          </p:grpSpPr>
          <p:sp>
            <p:nvSpPr>
              <p:cNvPr id="9" name="Cloud 8"/>
              <p:cNvSpPr/>
              <p:nvPr/>
            </p:nvSpPr>
            <p:spPr>
              <a:xfrm>
                <a:off x="7008519" y="2908770"/>
                <a:ext cx="2060222" cy="1693333"/>
              </a:xfrm>
              <a:prstGeom prst="cloud">
                <a:avLst/>
              </a:prstGeom>
              <a:solidFill>
                <a:srgbClr val="40ADA2">
                  <a:alpha val="23000"/>
                </a:srgbClr>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Cloud 1"/>
              <p:cNvSpPr/>
              <p:nvPr/>
            </p:nvSpPr>
            <p:spPr>
              <a:xfrm>
                <a:off x="6942667" y="2808111"/>
                <a:ext cx="2060222" cy="1693333"/>
              </a:xfrm>
              <a:prstGeom prst="cloud">
                <a:avLst/>
              </a:prstGeom>
              <a:solidFill>
                <a:schemeClr val="bg1"/>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p:nvPicPr>
            <p:blipFill>
              <a:blip r:embed="rId3"/>
              <a:stretch>
                <a:fillRect/>
              </a:stretch>
            </p:blipFill>
            <p:spPr>
              <a:xfrm>
                <a:off x="7194332" y="3168297"/>
                <a:ext cx="792557" cy="910461"/>
              </a:xfrm>
              <a:prstGeom prst="rect">
                <a:avLst/>
              </a:prstGeom>
            </p:spPr>
          </p:pic>
          <p:sp>
            <p:nvSpPr>
              <p:cNvPr id="3" name="TextBox 2"/>
              <p:cNvSpPr txBox="1"/>
              <p:nvPr/>
            </p:nvSpPr>
            <p:spPr>
              <a:xfrm>
                <a:off x="7794889" y="3410858"/>
                <a:ext cx="800495" cy="369332"/>
              </a:xfrm>
              <a:prstGeom prst="rect">
                <a:avLst/>
              </a:prstGeom>
              <a:noFill/>
            </p:spPr>
            <p:txBody>
              <a:bodyPr wrap="none" rtlCol="0">
                <a:spAutoFit/>
              </a:bodyPr>
              <a:lstStyle/>
              <a:p>
                <a:pPr algn="ctr"/>
                <a:r>
                  <a:rPr lang="en-US" dirty="0" smtClean="0">
                    <a:solidFill>
                      <a:schemeClr val="bg2"/>
                    </a:solidFill>
                  </a:rPr>
                  <a:t>Azure</a:t>
                </a:r>
              </a:p>
            </p:txBody>
          </p:sp>
        </p:grpSp>
        <p:pic>
          <p:nvPicPr>
            <p:cNvPr id="1048" name="Shape 1048"/>
            <p:cNvPicPr preferRelativeResize="0"/>
            <p:nvPr/>
          </p:nvPicPr>
          <p:blipFill rotWithShape="1">
            <a:blip r:embed="rId4">
              <a:alphaModFix/>
            </a:blip>
            <a:srcRect/>
            <a:stretch/>
          </p:blipFill>
          <p:spPr>
            <a:xfrm>
              <a:off x="5393096" y="582612"/>
              <a:ext cx="3563284" cy="3963986"/>
            </a:xfrm>
            <a:prstGeom prst="rect">
              <a:avLst/>
            </a:prstGeom>
            <a:noFill/>
            <a:ln>
              <a:noFill/>
            </a:ln>
          </p:spPr>
        </p:pic>
      </p:grpSp>
      <p:sp>
        <p:nvSpPr>
          <p:cNvPr id="1049" name="Shape 1049"/>
          <p:cNvSpPr/>
          <p:nvPr/>
        </p:nvSpPr>
        <p:spPr>
          <a:xfrm>
            <a:off x="602125" y="1715715"/>
            <a:ext cx="3677398" cy="16319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A single, consistent deployment environment across your public cloud and behind-the-firewall datacenters.</a:t>
            </a:r>
          </a:p>
        </p:txBody>
      </p:sp>
    </p:spTree>
    <p:extLst>
      <p:ext uri="{BB962C8B-B14F-4D97-AF65-F5344CB8AC3E}">
        <p14:creationId xmlns:p14="http://schemas.microsoft.com/office/powerpoint/2010/main" val="2135745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Capabilities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20878194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Elbow Connector 129"/>
          <p:cNvCxnSpPr/>
          <p:nvPr/>
        </p:nvCxnSpPr>
        <p:spPr>
          <a:xfrm rot="5400000">
            <a:off x="2201126" y="4120048"/>
            <a:ext cx="282832" cy="1019"/>
          </a:xfrm>
          <a:prstGeom prst="bentConnector3">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sp>
        <p:nvSpPr>
          <p:cNvPr id="20482" name="Title 3"/>
          <p:cNvSpPr>
            <a:spLocks noGrp="1"/>
          </p:cNvSpPr>
          <p:nvPr>
            <p:ph type="title"/>
          </p:nvPr>
        </p:nvSpPr>
        <p:spPr>
          <a:xfrm>
            <a:off x="162729" y="161690"/>
            <a:ext cx="8410574" cy="460374"/>
          </a:xfrm>
        </p:spPr>
        <p:txBody>
          <a:bodyPr/>
          <a:lstStyle/>
          <a:p>
            <a:pPr algn="l"/>
            <a:r>
              <a:rPr lang="en-US" sz="2800" b="1" dirty="0" smtClean="0">
                <a:solidFill>
                  <a:srgbClr val="1C7B70"/>
                </a:solidFill>
              </a:rPr>
              <a:t>Pivotal Cloud Foundry High Level Architecture</a:t>
            </a:r>
            <a:endParaRPr lang="en-US" sz="2800" b="1" dirty="0">
              <a:solidFill>
                <a:srgbClr val="1C7B70"/>
              </a:solidFill>
            </a:endParaRPr>
          </a:p>
        </p:txBody>
      </p:sp>
      <p:grpSp>
        <p:nvGrpSpPr>
          <p:cNvPr id="20485" name="Group 20484"/>
          <p:cNvGrpSpPr/>
          <p:nvPr/>
        </p:nvGrpSpPr>
        <p:grpSpPr>
          <a:xfrm>
            <a:off x="609600" y="875442"/>
            <a:ext cx="3271754" cy="382406"/>
            <a:chOff x="525851" y="939503"/>
            <a:chExt cx="3271754" cy="382406"/>
          </a:xfrm>
        </p:grpSpPr>
        <p:pic>
          <p:nvPicPr>
            <p:cNvPr id="21" name="Picture 20" descr="Book alt 2 128x128.png"/>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25851" y="939504"/>
              <a:ext cx="325255" cy="325255"/>
            </a:xfrm>
            <a:prstGeom prst="rect">
              <a:avLst/>
            </a:prstGeom>
            <a:solidFill>
              <a:schemeClr val="bg1"/>
            </a:solidFill>
            <a:ln>
              <a:noFill/>
            </a:ln>
          </p:spPr>
        </p:pic>
        <p:pic>
          <p:nvPicPr>
            <p:cNvPr id="22" name="Picture 21" descr="Calendar 128x128.pn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630496" y="939504"/>
              <a:ext cx="325255" cy="325255"/>
            </a:xfrm>
            <a:prstGeom prst="rect">
              <a:avLst/>
            </a:prstGeom>
            <a:solidFill>
              <a:schemeClr val="bg1"/>
            </a:solidFill>
            <a:ln>
              <a:noFill/>
            </a:ln>
          </p:spPr>
        </p:pic>
        <p:pic>
          <p:nvPicPr>
            <p:cNvPr id="23" name="Picture 22" descr="Factory 128x128.png"/>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788638" y="939504"/>
              <a:ext cx="325255" cy="325255"/>
            </a:xfrm>
            <a:prstGeom prst="rect">
              <a:avLst/>
            </a:prstGeom>
            <a:solidFill>
              <a:schemeClr val="bg1"/>
            </a:solidFill>
            <a:ln>
              <a:noFill/>
            </a:ln>
          </p:spPr>
        </p:pic>
        <p:pic>
          <p:nvPicPr>
            <p:cNvPr id="24" name="Picture 23" descr="Iphone 128x128.png"/>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3051425" y="939504"/>
              <a:ext cx="325255" cy="325255"/>
            </a:xfrm>
            <a:prstGeom prst="rect">
              <a:avLst/>
            </a:prstGeom>
            <a:solidFill>
              <a:schemeClr val="bg1"/>
            </a:solidFill>
            <a:ln>
              <a:noFill/>
            </a:ln>
          </p:spPr>
        </p:pic>
        <p:pic>
          <p:nvPicPr>
            <p:cNvPr id="25" name="Picture 24" descr="Movie 128x128.png"/>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1367709" y="939504"/>
              <a:ext cx="325255" cy="325255"/>
            </a:xfrm>
            <a:prstGeom prst="rect">
              <a:avLst/>
            </a:prstGeom>
            <a:solidFill>
              <a:schemeClr val="bg1"/>
            </a:solidFill>
            <a:ln>
              <a:noFill/>
            </a:ln>
          </p:spPr>
        </p:pic>
        <p:pic>
          <p:nvPicPr>
            <p:cNvPr id="26" name="Picture 25" descr="Phone 128x128.png"/>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946780" y="939504"/>
              <a:ext cx="325255" cy="325255"/>
            </a:xfrm>
            <a:prstGeom prst="rect">
              <a:avLst/>
            </a:prstGeom>
            <a:solidFill>
              <a:schemeClr val="bg1"/>
            </a:solidFill>
            <a:ln>
              <a:noFill/>
            </a:ln>
          </p:spPr>
        </p:pic>
        <p:pic>
          <p:nvPicPr>
            <p:cNvPr id="27" name="Picture 26" descr="Slideshow 128x128.png"/>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472353" y="939503"/>
              <a:ext cx="325252" cy="325253"/>
            </a:xfrm>
            <a:prstGeom prst="rect">
              <a:avLst/>
            </a:prstGeom>
            <a:solidFill>
              <a:schemeClr val="bg1"/>
            </a:solidFill>
            <a:ln>
              <a:noFill/>
            </a:ln>
          </p:spPr>
        </p:pic>
        <p:pic>
          <p:nvPicPr>
            <p:cNvPr id="28" name="Picture 27" descr="Users  alt 128x128.png"/>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2209567" y="939504"/>
              <a:ext cx="325255" cy="325255"/>
            </a:xfrm>
            <a:prstGeom prst="rect">
              <a:avLst/>
            </a:prstGeom>
            <a:solidFill>
              <a:schemeClr val="bg1"/>
            </a:solidFill>
            <a:ln>
              <a:noFill/>
            </a:ln>
          </p:spPr>
        </p:pic>
        <p:cxnSp>
          <p:nvCxnSpPr>
            <p:cNvPr id="29" name="Elbow Connector 28"/>
            <p:cNvCxnSpPr/>
            <p:nvPr/>
          </p:nvCxnSpPr>
          <p:spPr>
            <a:xfrm rot="5400000" flipH="1" flipV="1">
              <a:off x="2161727" y="-151342"/>
              <a:ext cx="3" cy="2946500"/>
            </a:xfrm>
            <a:prstGeom prst="bentConnector3">
              <a:avLst>
                <a:gd name="adj1" fmla="val -2147483647"/>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6" idx="2"/>
              <a:endCxn id="24" idx="2"/>
            </p:cNvCxnSpPr>
            <p:nvPr/>
          </p:nvCxnSpPr>
          <p:spPr>
            <a:xfrm rot="16200000" flipH="1">
              <a:off x="2161730" y="212436"/>
              <a:ext cx="12700" cy="2104645"/>
            </a:xfrm>
            <a:prstGeom prst="bentConnector3">
              <a:avLst>
                <a:gd name="adj1" fmla="val 98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5" idx="2"/>
              <a:endCxn id="22" idx="2"/>
            </p:cNvCxnSpPr>
            <p:nvPr/>
          </p:nvCxnSpPr>
          <p:spPr>
            <a:xfrm rot="16200000" flipH="1">
              <a:off x="2161730" y="633365"/>
              <a:ext cx="12700" cy="1262787"/>
            </a:xfrm>
            <a:prstGeom prst="bentConnector3">
              <a:avLst>
                <a:gd name="adj1" fmla="val 1009803"/>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3" idx="2"/>
              <a:endCxn id="28" idx="2"/>
            </p:cNvCxnSpPr>
            <p:nvPr/>
          </p:nvCxnSpPr>
          <p:spPr>
            <a:xfrm rot="16200000" flipH="1">
              <a:off x="2161730" y="1054294"/>
              <a:ext cx="12700" cy="420929"/>
            </a:xfrm>
            <a:prstGeom prst="bentConnector3">
              <a:avLst>
                <a:gd name="adj1" fmla="val 989858"/>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Rounded Rectangle 1"/>
          <p:cNvSpPr/>
          <p:nvPr/>
        </p:nvSpPr>
        <p:spPr>
          <a:xfrm>
            <a:off x="263682" y="1350712"/>
            <a:ext cx="3884986" cy="2466323"/>
          </a:xfrm>
          <a:prstGeom prst="roundRect">
            <a:avLst>
              <a:gd name="adj" fmla="val 1618"/>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bIns="45720" rtlCol="0" anchor="b"/>
          <a:lstStyle/>
          <a:p>
            <a:pPr algn="ctr"/>
            <a:r>
              <a:rPr lang="en-US" sz="1200" b="1" dirty="0" smtClean="0">
                <a:solidFill>
                  <a:srgbClr val="FFFFFF"/>
                </a:solidFill>
                <a:latin typeface="Arial"/>
              </a:rPr>
              <a:t>Pivotal CF Elastic Runtime</a:t>
            </a:r>
            <a:endParaRPr lang="en-US" sz="1200" b="1" dirty="0">
              <a:solidFill>
                <a:srgbClr val="FFFFFF"/>
              </a:solidFill>
              <a:latin typeface="Arial"/>
            </a:endParaRPr>
          </a:p>
        </p:txBody>
      </p:sp>
      <p:sp>
        <p:nvSpPr>
          <p:cNvPr id="42" name="Rounded Rectangle 41"/>
          <p:cNvSpPr/>
          <p:nvPr/>
        </p:nvSpPr>
        <p:spPr bwMode="auto">
          <a:xfrm>
            <a:off x="337918" y="1423575"/>
            <a:ext cx="2687453" cy="213867"/>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a:solidFill>
                  <a:prstClr val="white">
                    <a:lumMod val="95000"/>
                  </a:prstClr>
                </a:solidFill>
                <a:latin typeface="Calibri"/>
              </a:rPr>
              <a:t>Dynamic </a:t>
            </a:r>
            <a:r>
              <a:rPr lang="en-US" sz="1000" dirty="0" smtClean="0">
                <a:solidFill>
                  <a:prstClr val="white">
                    <a:lumMod val="95000"/>
                  </a:prstClr>
                </a:solidFill>
                <a:latin typeface="Calibri"/>
              </a:rPr>
              <a:t>Router</a:t>
            </a:r>
          </a:p>
        </p:txBody>
      </p:sp>
      <p:sp>
        <p:nvSpPr>
          <p:cNvPr id="43" name="Oval 42"/>
          <p:cNvSpPr/>
          <p:nvPr/>
        </p:nvSpPr>
        <p:spPr>
          <a:xfrm>
            <a:off x="2319426" y="145312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4" name="Rounded Rectangle 43"/>
          <p:cNvSpPr/>
          <p:nvPr/>
        </p:nvSpPr>
        <p:spPr bwMode="auto">
          <a:xfrm>
            <a:off x="343968"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OAuth</a:t>
            </a:r>
            <a:r>
              <a:rPr lang="en-US" sz="1000" dirty="0" smtClean="0">
                <a:solidFill>
                  <a:prstClr val="white">
                    <a:lumMod val="95000"/>
                  </a:prstClr>
                </a:solidFill>
                <a:latin typeface="Calibri"/>
              </a:rPr>
              <a:t> 2.0 Server (UAA)</a:t>
            </a:r>
            <a:endParaRPr lang="en-US" sz="1000" dirty="0">
              <a:solidFill>
                <a:prstClr val="white">
                  <a:lumMod val="95000"/>
                </a:prstClr>
              </a:solidFill>
              <a:latin typeface="Calibri"/>
            </a:endParaRPr>
          </a:p>
        </p:txBody>
      </p:sp>
      <p:sp>
        <p:nvSpPr>
          <p:cNvPr id="46" name="Rounded Rectangle 45"/>
          <p:cNvSpPr/>
          <p:nvPr/>
        </p:nvSpPr>
        <p:spPr bwMode="auto">
          <a:xfrm>
            <a:off x="339648" y="2551842"/>
            <a:ext cx="1855412" cy="70574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CELL</a:t>
            </a:r>
            <a:endParaRPr lang="en-US" sz="1000" dirty="0">
              <a:solidFill>
                <a:prstClr val="white">
                  <a:lumMod val="95000"/>
                </a:prstClr>
              </a:solidFill>
              <a:latin typeface="Calibri"/>
            </a:endParaRPr>
          </a:p>
        </p:txBody>
      </p:sp>
      <p:sp>
        <p:nvSpPr>
          <p:cNvPr id="48" name="Rounded Rectangle 47"/>
          <p:cNvSpPr/>
          <p:nvPr/>
        </p:nvSpPr>
        <p:spPr bwMode="auto">
          <a:xfrm>
            <a:off x="380237" y="2747430"/>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a:solidFill>
                  <a:prstClr val="white">
                    <a:lumMod val="95000"/>
                  </a:prstClr>
                </a:solidFill>
                <a:latin typeface="Calibri"/>
              </a:rPr>
              <a:t>G</a:t>
            </a:r>
            <a:r>
              <a:rPr lang="en-US" sz="1000" dirty="0" smtClean="0">
                <a:solidFill>
                  <a:prstClr val="white">
                    <a:lumMod val="95000"/>
                  </a:prstClr>
                </a:solidFill>
                <a:latin typeface="Calibri"/>
              </a:rPr>
              <a:t>arden</a:t>
            </a:r>
          </a:p>
        </p:txBody>
      </p:sp>
      <p:sp>
        <p:nvSpPr>
          <p:cNvPr id="49" name="Rounded Rectangle 48"/>
          <p:cNvSpPr/>
          <p:nvPr/>
        </p:nvSpPr>
        <p:spPr bwMode="auto">
          <a:xfrm>
            <a:off x="380237" y="3004114"/>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Build Packs</a:t>
            </a:r>
          </a:p>
        </p:txBody>
      </p:sp>
      <p:sp>
        <p:nvSpPr>
          <p:cNvPr id="51" name="Diamond 87"/>
          <p:cNvSpPr/>
          <p:nvPr/>
        </p:nvSpPr>
        <p:spPr>
          <a:xfrm>
            <a:off x="1837961" y="2771799"/>
            <a:ext cx="152694" cy="164323"/>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2" name="Rectangle 102"/>
          <p:cNvSpPr/>
          <p:nvPr/>
        </p:nvSpPr>
        <p:spPr>
          <a:xfrm>
            <a:off x="1859662" y="3026402"/>
            <a:ext cx="141342" cy="1646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3" name="Rounded Rectangle 52"/>
          <p:cNvSpPr/>
          <p:nvPr/>
        </p:nvSpPr>
        <p:spPr bwMode="auto">
          <a:xfrm>
            <a:off x="1702015"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Login Server</a:t>
            </a:r>
            <a:endParaRPr lang="en-US" sz="1000" dirty="0">
              <a:solidFill>
                <a:prstClr val="white">
                  <a:lumMod val="95000"/>
                </a:prstClr>
              </a:solidFill>
              <a:latin typeface="Calibri"/>
            </a:endParaRPr>
          </a:p>
        </p:txBody>
      </p:sp>
      <p:sp>
        <p:nvSpPr>
          <p:cNvPr id="54" name="Oval 84"/>
          <p:cNvSpPr/>
          <p:nvPr/>
        </p:nvSpPr>
        <p:spPr>
          <a:xfrm>
            <a:off x="2686220" y="1776993"/>
            <a:ext cx="224905" cy="10863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solidFill>
                <a:srgbClr val="FFFFFF"/>
              </a:solidFill>
              <a:latin typeface="Arial"/>
            </a:endParaRPr>
          </a:p>
        </p:txBody>
      </p:sp>
      <p:sp>
        <p:nvSpPr>
          <p:cNvPr id="55" name="Rounded Rectangle 54"/>
          <p:cNvSpPr/>
          <p:nvPr/>
        </p:nvSpPr>
        <p:spPr bwMode="auto">
          <a:xfrm>
            <a:off x="337919" y="1976932"/>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CC &amp; CC Bridge</a:t>
            </a:r>
            <a:endParaRPr lang="en-US" sz="1000" dirty="0">
              <a:solidFill>
                <a:prstClr val="white">
                  <a:lumMod val="95000"/>
                </a:prstClr>
              </a:solidFill>
              <a:latin typeface="Calibri"/>
            </a:endParaRPr>
          </a:p>
        </p:txBody>
      </p:sp>
      <p:sp>
        <p:nvSpPr>
          <p:cNvPr id="57" name="Rounded Rectangle 56"/>
          <p:cNvSpPr/>
          <p:nvPr/>
        </p:nvSpPr>
        <p:spPr bwMode="auto">
          <a:xfrm>
            <a:off x="2236519" y="2553001"/>
            <a:ext cx="795810" cy="70533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Blob Store</a:t>
            </a:r>
            <a:endParaRPr lang="en-US" sz="1000" dirty="0">
              <a:solidFill>
                <a:prstClr val="white">
                  <a:lumMod val="95000"/>
                </a:prstClr>
              </a:solidFill>
              <a:latin typeface="Calibri"/>
            </a:endParaRPr>
          </a:p>
        </p:txBody>
      </p:sp>
      <p:sp>
        <p:nvSpPr>
          <p:cNvPr id="58" name="Rounded Rectangle 57"/>
          <p:cNvSpPr/>
          <p:nvPr/>
        </p:nvSpPr>
        <p:spPr bwMode="auto">
          <a:xfrm>
            <a:off x="342049" y="2259620"/>
            <a:ext cx="2687453"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BBS/</a:t>
            </a:r>
            <a:r>
              <a:rPr lang="en-US" sz="1000" dirty="0" err="1" smtClean="0">
                <a:solidFill>
                  <a:prstClr val="white">
                    <a:lumMod val="95000"/>
                  </a:prstClr>
                </a:solidFill>
                <a:latin typeface="Calibri"/>
              </a:rPr>
              <a:t>etcd</a:t>
            </a:r>
            <a:endParaRPr lang="en-US" sz="1000" dirty="0" smtClean="0">
              <a:solidFill>
                <a:prstClr val="white">
                  <a:lumMod val="95000"/>
                </a:prstClr>
              </a:solidFill>
              <a:latin typeface="Calibri"/>
            </a:endParaRPr>
          </a:p>
        </p:txBody>
      </p:sp>
      <p:sp>
        <p:nvSpPr>
          <p:cNvPr id="59" name="Rounded Rectangle 58"/>
          <p:cNvSpPr/>
          <p:nvPr/>
        </p:nvSpPr>
        <p:spPr bwMode="auto">
          <a:xfrm>
            <a:off x="337918" y="3316243"/>
            <a:ext cx="889199"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Sys Log </a:t>
            </a:r>
          </a:p>
        </p:txBody>
      </p:sp>
      <p:sp>
        <p:nvSpPr>
          <p:cNvPr id="60" name="Teardrop 133"/>
          <p:cNvSpPr/>
          <p:nvPr/>
        </p:nvSpPr>
        <p:spPr>
          <a:xfrm rot="11254553">
            <a:off x="2516227" y="2281302"/>
            <a:ext cx="205847" cy="1732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7" name="Rounded Rectangle 46"/>
          <p:cNvSpPr/>
          <p:nvPr/>
        </p:nvSpPr>
        <p:spPr bwMode="auto">
          <a:xfrm rot="16200000">
            <a:off x="3093802" y="2429843"/>
            <a:ext cx="2484393" cy="289989"/>
          </a:xfrm>
          <a:prstGeom prst="roundRect">
            <a:avLst>
              <a:gd name="adj" fmla="val 17740"/>
            </a:avLst>
          </a:prstGeom>
          <a:solidFill>
            <a:srgbClr val="137DA0"/>
          </a:solidFill>
          <a:ln w="41275">
            <a:noFill/>
            <a:round/>
            <a:headEnd/>
            <a:tailEnd/>
          </a:ln>
        </p:spPr>
        <p:txBody>
          <a:bodyPr wrap="none" lIns="91440" tIns="0" rIns="91440" bIns="0" rtlCol="0" anchor="ctr"/>
          <a:lstStyle/>
          <a:p>
            <a:pPr algn="ctr"/>
            <a:r>
              <a:rPr lang="en-US" sz="1200" dirty="0" smtClean="0">
                <a:solidFill>
                  <a:schemeClr val="bg1"/>
                </a:solidFill>
                <a:latin typeface="Calibri"/>
              </a:rPr>
              <a:t>Service Brokers</a:t>
            </a:r>
          </a:p>
        </p:txBody>
      </p:sp>
      <p:sp>
        <p:nvSpPr>
          <p:cNvPr id="61" name="Rectangle 175"/>
          <p:cNvSpPr/>
          <p:nvPr/>
        </p:nvSpPr>
        <p:spPr>
          <a:xfrm rot="16200000">
            <a:off x="4265613" y="1655216"/>
            <a:ext cx="159794" cy="15241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a:endParaRPr>
          </a:p>
        </p:txBody>
      </p:sp>
      <p:sp>
        <p:nvSpPr>
          <p:cNvPr id="62" name="Rounded Rectangle 61"/>
          <p:cNvSpPr/>
          <p:nvPr/>
        </p:nvSpPr>
        <p:spPr bwMode="auto">
          <a:xfrm>
            <a:off x="1298550" y="3316243"/>
            <a:ext cx="867795" cy="213790"/>
          </a:xfrm>
          <a:prstGeom prst="roundRect">
            <a:avLst>
              <a:gd name="adj" fmla="val 17740"/>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Collector</a:t>
            </a:r>
          </a:p>
        </p:txBody>
      </p:sp>
      <p:sp>
        <p:nvSpPr>
          <p:cNvPr id="63" name="Rounded Rectangle 62"/>
          <p:cNvSpPr/>
          <p:nvPr/>
        </p:nvSpPr>
        <p:spPr bwMode="auto">
          <a:xfrm>
            <a:off x="2236519" y="3316243"/>
            <a:ext cx="784488" cy="213790"/>
          </a:xfrm>
          <a:prstGeom prst="roundRect">
            <a:avLst>
              <a:gd name="adj" fmla="val 17740"/>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App Log </a:t>
            </a:r>
          </a:p>
        </p:txBody>
      </p:sp>
      <p:sp>
        <p:nvSpPr>
          <p:cNvPr id="20487" name="Rectangle 20486"/>
          <p:cNvSpPr/>
          <p:nvPr/>
        </p:nvSpPr>
        <p:spPr>
          <a:xfrm>
            <a:off x="3535174" y="1355900"/>
            <a:ext cx="630439" cy="230832"/>
          </a:xfrm>
          <a:prstGeom prst="rect">
            <a:avLst/>
          </a:prstGeom>
        </p:spPr>
        <p:txBody>
          <a:bodyPr wrap="none">
            <a:spAutoFit/>
          </a:bodyPr>
          <a:lstStyle/>
          <a:p>
            <a:pPr algn="r"/>
            <a:r>
              <a:rPr lang="en-US" sz="900" dirty="0" smtClean="0">
                <a:solidFill>
                  <a:schemeClr val="bg1"/>
                </a:solidFill>
                <a:latin typeface="Calibri"/>
              </a:rPr>
              <a:t>ROUTING</a:t>
            </a:r>
            <a:endParaRPr lang="en-US" sz="900" dirty="0">
              <a:solidFill>
                <a:schemeClr val="bg1"/>
              </a:solidFill>
              <a:latin typeface="Arial"/>
            </a:endParaRPr>
          </a:p>
        </p:txBody>
      </p:sp>
      <p:sp>
        <p:nvSpPr>
          <p:cNvPr id="73" name="Rectangle 72"/>
          <p:cNvSpPr/>
          <p:nvPr/>
        </p:nvSpPr>
        <p:spPr>
          <a:xfrm>
            <a:off x="3137268" y="1679897"/>
            <a:ext cx="1034395" cy="230832"/>
          </a:xfrm>
          <a:prstGeom prst="rect">
            <a:avLst/>
          </a:prstGeom>
        </p:spPr>
        <p:txBody>
          <a:bodyPr wrap="none">
            <a:spAutoFit/>
          </a:bodyPr>
          <a:lstStyle/>
          <a:p>
            <a:pPr algn="r"/>
            <a:r>
              <a:rPr lang="en-US" sz="900" dirty="0" smtClean="0">
                <a:solidFill>
                  <a:schemeClr val="bg1"/>
                </a:solidFill>
                <a:latin typeface="Calibri"/>
              </a:rPr>
              <a:t>AUTHENTICATION</a:t>
            </a:r>
            <a:endParaRPr lang="en-US" sz="900" dirty="0">
              <a:solidFill>
                <a:schemeClr val="bg1"/>
              </a:solidFill>
              <a:latin typeface="Arial"/>
            </a:endParaRPr>
          </a:p>
        </p:txBody>
      </p:sp>
      <p:sp>
        <p:nvSpPr>
          <p:cNvPr id="74" name="Rectangle 73"/>
          <p:cNvSpPr/>
          <p:nvPr/>
        </p:nvSpPr>
        <p:spPr>
          <a:xfrm>
            <a:off x="3297636" y="1942242"/>
            <a:ext cx="867977" cy="230832"/>
          </a:xfrm>
          <a:prstGeom prst="rect">
            <a:avLst/>
          </a:prstGeom>
        </p:spPr>
        <p:txBody>
          <a:bodyPr wrap="none">
            <a:spAutoFit/>
          </a:bodyPr>
          <a:lstStyle/>
          <a:p>
            <a:pPr algn="r"/>
            <a:r>
              <a:rPr lang="en-US" sz="900" dirty="0" smtClean="0">
                <a:solidFill>
                  <a:schemeClr val="bg1"/>
                </a:solidFill>
                <a:latin typeface="Calibri"/>
              </a:rPr>
              <a:t>APP LIFECYCLE</a:t>
            </a:r>
            <a:endParaRPr lang="en-US" sz="900" dirty="0">
              <a:solidFill>
                <a:schemeClr val="bg1"/>
              </a:solidFill>
              <a:latin typeface="Arial"/>
            </a:endParaRPr>
          </a:p>
        </p:txBody>
      </p:sp>
      <p:sp>
        <p:nvSpPr>
          <p:cNvPr id="75" name="Rectangle 74"/>
          <p:cNvSpPr/>
          <p:nvPr/>
        </p:nvSpPr>
        <p:spPr>
          <a:xfrm>
            <a:off x="3318850" y="2563510"/>
            <a:ext cx="846763" cy="369332"/>
          </a:xfrm>
          <a:prstGeom prst="rect">
            <a:avLst/>
          </a:prstGeom>
        </p:spPr>
        <p:txBody>
          <a:bodyPr wrap="none">
            <a:spAutoFit/>
          </a:bodyPr>
          <a:lstStyle/>
          <a:p>
            <a:pPr algn="r"/>
            <a:r>
              <a:rPr lang="en-US" sz="900" dirty="0" smtClean="0">
                <a:solidFill>
                  <a:schemeClr val="bg1"/>
                </a:solidFill>
                <a:latin typeface="Calibri"/>
              </a:rPr>
              <a:t>APP STORAGE</a:t>
            </a:r>
          </a:p>
          <a:p>
            <a:pPr algn="r"/>
            <a:r>
              <a:rPr lang="en-US" sz="900" dirty="0" smtClean="0">
                <a:solidFill>
                  <a:schemeClr val="bg1"/>
                </a:solidFill>
                <a:latin typeface="Calibri"/>
              </a:rPr>
              <a:t>&amp; EXECUTION</a:t>
            </a:r>
            <a:endParaRPr lang="en-US" sz="900" dirty="0">
              <a:solidFill>
                <a:schemeClr val="bg1"/>
              </a:solidFill>
              <a:latin typeface="Arial"/>
            </a:endParaRPr>
          </a:p>
        </p:txBody>
      </p:sp>
      <p:sp>
        <p:nvSpPr>
          <p:cNvPr id="77" name="Rectangle 76"/>
          <p:cNvSpPr/>
          <p:nvPr/>
        </p:nvSpPr>
        <p:spPr>
          <a:xfrm>
            <a:off x="3403866" y="2244810"/>
            <a:ext cx="761747" cy="230832"/>
          </a:xfrm>
          <a:prstGeom prst="rect">
            <a:avLst/>
          </a:prstGeom>
        </p:spPr>
        <p:txBody>
          <a:bodyPr wrap="none">
            <a:spAutoFit/>
          </a:bodyPr>
          <a:lstStyle/>
          <a:p>
            <a:pPr algn="r"/>
            <a:r>
              <a:rPr lang="en-US" sz="900" dirty="0" smtClean="0">
                <a:solidFill>
                  <a:schemeClr val="bg1"/>
                </a:solidFill>
                <a:latin typeface="Calibri"/>
              </a:rPr>
              <a:t>MESSAGING</a:t>
            </a:r>
            <a:endParaRPr lang="en-US" sz="900" dirty="0">
              <a:solidFill>
                <a:schemeClr val="bg1"/>
              </a:solidFill>
              <a:latin typeface="Arial"/>
            </a:endParaRPr>
          </a:p>
        </p:txBody>
      </p:sp>
      <p:sp>
        <p:nvSpPr>
          <p:cNvPr id="78" name="Rectangle 77"/>
          <p:cNvSpPr/>
          <p:nvPr/>
        </p:nvSpPr>
        <p:spPr>
          <a:xfrm>
            <a:off x="2985482" y="3283596"/>
            <a:ext cx="1180131" cy="230832"/>
          </a:xfrm>
          <a:prstGeom prst="rect">
            <a:avLst/>
          </a:prstGeom>
        </p:spPr>
        <p:txBody>
          <a:bodyPr wrap="none">
            <a:spAutoFit/>
          </a:bodyPr>
          <a:lstStyle/>
          <a:p>
            <a:pPr algn="r"/>
            <a:r>
              <a:rPr lang="en-US" sz="900" dirty="0" smtClean="0">
                <a:solidFill>
                  <a:schemeClr val="bg1"/>
                </a:solidFill>
                <a:latin typeface="Calibri"/>
              </a:rPr>
              <a:t>METRICS &amp; LOGGING</a:t>
            </a:r>
            <a:endParaRPr lang="en-US" sz="900" dirty="0">
              <a:solidFill>
                <a:schemeClr val="bg1"/>
              </a:solidFill>
              <a:latin typeface="Arial"/>
            </a:endParaRPr>
          </a:p>
        </p:txBody>
      </p:sp>
      <p:grpSp>
        <p:nvGrpSpPr>
          <p:cNvPr id="20488" name="Group 20487"/>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11"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2"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0490" name="Group 20489"/>
          <p:cNvGrpSpPr/>
          <p:nvPr/>
        </p:nvGrpSpPr>
        <p:grpSpPr>
          <a:xfrm>
            <a:off x="2400043" y="4380286"/>
            <a:ext cx="1010802" cy="527416"/>
            <a:chOff x="2400043" y="4451406"/>
            <a:chExt cx="1010802" cy="527416"/>
          </a:xfrm>
        </p:grpSpPr>
        <p:pic>
          <p:nvPicPr>
            <p:cNvPr id="66" name="Picture 65"/>
            <p:cNvPicPr>
              <a:picLocks noChangeAspect="1"/>
            </p:cNvPicPr>
            <p:nvPr/>
          </p:nvPicPr>
          <p:blipFill>
            <a:blip r:embed="rId11" cstate="print"/>
            <a:srcRect b="-4013"/>
            <a:stretch>
              <a:fillRect/>
            </a:stretch>
          </p:blipFill>
          <p:spPr bwMode="auto">
            <a:xfrm>
              <a:off x="2400043" y="4451406"/>
              <a:ext cx="1010802" cy="527416"/>
            </a:xfrm>
            <a:prstGeom prst="rect">
              <a:avLst/>
            </a:prstGeom>
            <a:noFill/>
            <a:ln w="9525">
              <a:noFill/>
              <a:miter lim="800000"/>
              <a:headEnd/>
              <a:tailEnd/>
            </a:ln>
          </p:spPr>
        </p:pic>
        <p:pic>
          <p:nvPicPr>
            <p:cNvPr id="72"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2576400" y="4585912"/>
              <a:ext cx="542437" cy="219842"/>
            </a:xfrm>
            <a:prstGeom prst="rect">
              <a:avLst/>
            </a:prstGeom>
            <a:noFill/>
          </p:spPr>
        </p:pic>
      </p:grpSp>
      <p:grpSp>
        <p:nvGrpSpPr>
          <p:cNvPr id="20489" name="Group 20488"/>
          <p:cNvGrpSpPr/>
          <p:nvPr/>
        </p:nvGrpSpPr>
        <p:grpSpPr>
          <a:xfrm>
            <a:off x="1286160" y="4378688"/>
            <a:ext cx="1010802" cy="527416"/>
            <a:chOff x="1286160" y="4449808"/>
            <a:chExt cx="1010802" cy="527416"/>
          </a:xfrm>
        </p:grpSpPr>
        <p:pic>
          <p:nvPicPr>
            <p:cNvPr id="65" name="Picture 64"/>
            <p:cNvPicPr>
              <a:picLocks noChangeAspect="1"/>
            </p:cNvPicPr>
            <p:nvPr/>
          </p:nvPicPr>
          <p:blipFill>
            <a:blip r:embed="rId11" cstate="print"/>
            <a:srcRect b="-4013"/>
            <a:stretch>
              <a:fillRect/>
            </a:stretch>
          </p:blipFill>
          <p:spPr bwMode="auto">
            <a:xfrm>
              <a:off x="1286160" y="4449808"/>
              <a:ext cx="1010802" cy="527416"/>
            </a:xfrm>
            <a:prstGeom prst="rect">
              <a:avLst/>
            </a:prstGeom>
            <a:noFill/>
            <a:ln w="9525">
              <a:noFill/>
              <a:miter lim="800000"/>
              <a:headEnd/>
              <a:tailEnd/>
            </a:ln>
          </p:spPr>
        </p:pic>
        <p:pic>
          <p:nvPicPr>
            <p:cNvPr id="79" name="Picture 78"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sp>
        <p:nvSpPr>
          <p:cNvPr id="36" name="Rounded Rectangle 35"/>
          <p:cNvSpPr/>
          <p:nvPr/>
        </p:nvSpPr>
        <p:spPr>
          <a:xfrm>
            <a:off x="265194" y="3863487"/>
            <a:ext cx="4230606" cy="316056"/>
          </a:xfrm>
          <a:prstGeom prst="roundRect">
            <a:avLst>
              <a:gd name="adj" fmla="val 8346"/>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FFFFFF"/>
                </a:solidFill>
                <a:latin typeface="Arial"/>
              </a:rPr>
              <a:t>Pivotal CF </a:t>
            </a:r>
            <a:r>
              <a:rPr lang="en-US" sz="1200" b="1" dirty="0" err="1" smtClean="0">
                <a:solidFill>
                  <a:srgbClr val="FFFFFF"/>
                </a:solidFill>
                <a:latin typeface="Arial"/>
              </a:rPr>
              <a:t>OpsManager</a:t>
            </a:r>
            <a:r>
              <a:rPr lang="en-US" sz="1200" b="1" dirty="0" smtClean="0">
                <a:solidFill>
                  <a:srgbClr val="FFFFFF"/>
                </a:solidFill>
                <a:latin typeface="Arial"/>
              </a:rPr>
              <a:t>/BOSH</a:t>
            </a:r>
            <a:endParaRPr lang="en-US" sz="1200" b="1" dirty="0">
              <a:solidFill>
                <a:srgbClr val="FFFFFF"/>
              </a:solidFill>
              <a:latin typeface="Arial"/>
            </a:endParaRPr>
          </a:p>
        </p:txBody>
      </p:sp>
      <p:sp>
        <p:nvSpPr>
          <p:cNvPr id="80" name="Rectangle 141"/>
          <p:cNvSpPr/>
          <p:nvPr/>
        </p:nvSpPr>
        <p:spPr>
          <a:xfrm rot="18900000">
            <a:off x="3609417" y="3980880"/>
            <a:ext cx="270000" cy="98296"/>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FFFF"/>
              </a:solidFill>
              <a:latin typeface="Arial"/>
            </a:endParaRPr>
          </a:p>
        </p:txBody>
      </p:sp>
      <p:sp>
        <p:nvSpPr>
          <p:cNvPr id="70" name="Rounded Rectangle 69"/>
          <p:cNvSpPr/>
          <p:nvPr/>
        </p:nvSpPr>
        <p:spPr bwMode="auto">
          <a:xfrm>
            <a:off x="1309924" y="1976932"/>
            <a:ext cx="718643" cy="193910"/>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BBS</a:t>
            </a:r>
            <a:endParaRPr lang="en-US" sz="1000" dirty="0">
              <a:solidFill>
                <a:prstClr val="white">
                  <a:lumMod val="95000"/>
                </a:prstClr>
              </a:solidFill>
              <a:latin typeface="Calibri"/>
            </a:endParaRPr>
          </a:p>
        </p:txBody>
      </p:sp>
      <p:sp>
        <p:nvSpPr>
          <p:cNvPr id="76" name="Rounded Rectangle 75"/>
          <p:cNvSpPr/>
          <p:nvPr/>
        </p:nvSpPr>
        <p:spPr bwMode="auto">
          <a:xfrm>
            <a:off x="2177912" y="1980817"/>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Converger</a:t>
            </a:r>
            <a:endParaRPr lang="en-US" sz="1000" dirty="0">
              <a:solidFill>
                <a:prstClr val="white">
                  <a:lumMod val="95000"/>
                </a:prstClr>
              </a:solidFill>
              <a:latin typeface="Calibri"/>
            </a:endParaRPr>
          </a:p>
        </p:txBody>
      </p:sp>
      <p:sp>
        <p:nvSpPr>
          <p:cNvPr id="82" name="Oval 194"/>
          <p:cNvSpPr/>
          <p:nvPr/>
        </p:nvSpPr>
        <p:spPr>
          <a:xfrm>
            <a:off x="1790512" y="2018442"/>
            <a:ext cx="134439" cy="14021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1" name="Group 20490"/>
          <p:cNvGrpSpPr/>
          <p:nvPr/>
        </p:nvGrpSpPr>
        <p:grpSpPr>
          <a:xfrm>
            <a:off x="3510024" y="4381909"/>
            <a:ext cx="1010802" cy="527416"/>
            <a:chOff x="3510024" y="4453029"/>
            <a:chExt cx="1010802" cy="527416"/>
          </a:xfrm>
        </p:grpSpPr>
        <p:pic>
          <p:nvPicPr>
            <p:cNvPr id="81" name="Picture 80"/>
            <p:cNvPicPr>
              <a:picLocks noChangeAspect="1"/>
            </p:cNvPicPr>
            <p:nvPr/>
          </p:nvPicPr>
          <p:blipFill>
            <a:blip r:embed="rId11" cstate="print"/>
            <a:srcRect b="-4013"/>
            <a:stretch>
              <a:fillRect/>
            </a:stretch>
          </p:blipFill>
          <p:spPr bwMode="auto">
            <a:xfrm>
              <a:off x="3510024" y="4453029"/>
              <a:ext cx="1010802" cy="527416"/>
            </a:xfrm>
            <a:prstGeom prst="rect">
              <a:avLst/>
            </a:prstGeom>
            <a:noFill/>
            <a:ln w="9525">
              <a:noFill/>
              <a:miter lim="800000"/>
              <a:headEnd/>
              <a:tailEnd/>
            </a:ln>
          </p:spPr>
        </p:pic>
        <p:pic>
          <p:nvPicPr>
            <p:cNvPr id="85" name="Picture 84"/>
            <p:cNvPicPr>
              <a:picLocks noChangeAspect="1"/>
            </p:cNvPicPr>
            <p:nvPr/>
          </p:nvPicPr>
          <p:blipFill>
            <a:blip r:embed="rId15"/>
            <a:stretch>
              <a:fillRect/>
            </a:stretch>
          </p:blipFill>
          <p:spPr>
            <a:xfrm>
              <a:off x="3650837" y="4531964"/>
              <a:ext cx="327845" cy="327845"/>
            </a:xfrm>
            <a:prstGeom prst="rect">
              <a:avLst/>
            </a:prstGeom>
          </p:spPr>
        </p:pic>
        <p:sp>
          <p:nvSpPr>
            <p:cNvPr id="13" name="TextBox 12"/>
            <p:cNvSpPr txBox="1"/>
            <p:nvPr/>
          </p:nvSpPr>
          <p:spPr>
            <a:xfrm>
              <a:off x="3859673" y="4574965"/>
              <a:ext cx="519668" cy="246221"/>
            </a:xfrm>
            <a:prstGeom prst="rect">
              <a:avLst/>
            </a:prstGeom>
            <a:noFill/>
          </p:spPr>
          <p:txBody>
            <a:bodyPr wrap="none" rtlCol="0">
              <a:spAutoFit/>
            </a:bodyPr>
            <a:lstStyle/>
            <a:p>
              <a:pPr algn="ctr"/>
              <a:r>
                <a:rPr lang="en-US" sz="1000" dirty="0" smtClean="0">
                  <a:solidFill>
                    <a:schemeClr val="bg2"/>
                  </a:solidFill>
                </a:rPr>
                <a:t>Azure</a:t>
              </a:r>
            </a:p>
          </p:txBody>
        </p:sp>
      </p:grpSp>
      <p:grpSp>
        <p:nvGrpSpPr>
          <p:cNvPr id="20505" name="Group 20504"/>
          <p:cNvGrpSpPr/>
          <p:nvPr/>
        </p:nvGrpSpPr>
        <p:grpSpPr>
          <a:xfrm>
            <a:off x="719117" y="4255594"/>
            <a:ext cx="3358741" cy="196148"/>
            <a:chOff x="719117" y="4295572"/>
            <a:chExt cx="3358741" cy="196148"/>
          </a:xfrm>
        </p:grpSpPr>
        <p:cxnSp>
          <p:nvCxnSpPr>
            <p:cNvPr id="104" name="Elbow Connector 103"/>
            <p:cNvCxnSpPr/>
            <p:nvPr/>
          </p:nvCxnSpPr>
          <p:spPr>
            <a:xfrm rot="5400000">
              <a:off x="635545" y="439428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5400000">
              <a:off x="1764361"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rot="5400000">
              <a:off x="2859529"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5400000">
              <a:off x="3981087" y="439494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a:off x="719117" y="4298209"/>
              <a:ext cx="3358078" cy="3297"/>
            </a:xfrm>
            <a:prstGeom prst="bentConnector3">
              <a:avLst>
                <a:gd name="adj1" fmla="val 100098"/>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5264729" y="981363"/>
            <a:ext cx="3733800" cy="3693319"/>
          </a:xfrm>
          <a:prstGeom prst="rect">
            <a:avLst/>
          </a:prstGeom>
          <a:noFill/>
        </p:spPr>
        <p:txBody>
          <a:bodyPr wrap="square" lIns="0" tIns="0" rIns="0" bIns="0" rtlCol="0">
            <a:spAutoFit/>
          </a:bodyPr>
          <a:lstStyle/>
          <a:p>
            <a:pPr defTabSz="457200"/>
            <a:r>
              <a:rPr lang="en-US" sz="1600" dirty="0" smtClean="0">
                <a:solidFill>
                  <a:schemeClr val="bg2"/>
                </a:solidFill>
              </a:rPr>
              <a:t>The </a:t>
            </a:r>
            <a:r>
              <a:rPr lang="en-US" sz="1600" b="1" dirty="0" smtClean="0">
                <a:solidFill>
                  <a:schemeClr val="bg2"/>
                </a:solidFill>
              </a:rPr>
              <a:t>Cloud Foundry </a:t>
            </a:r>
            <a:r>
              <a:rPr lang="en-US" sz="1600" dirty="0" smtClean="0">
                <a:solidFill>
                  <a:schemeClr val="bg2"/>
                </a:solidFill>
              </a:rPr>
              <a:t>platform is abstracted as a set of large-scale distributed services. It uses </a:t>
            </a:r>
            <a:r>
              <a:rPr lang="en-US" sz="1600" b="1" dirty="0" smtClean="0">
                <a:solidFill>
                  <a:schemeClr val="bg2"/>
                </a:solidFill>
              </a:rPr>
              <a:t>Bosh </a:t>
            </a:r>
            <a:r>
              <a:rPr lang="en-US" sz="1600" dirty="0" smtClean="0">
                <a:solidFill>
                  <a:schemeClr val="bg2"/>
                </a:solidFill>
              </a:rPr>
              <a:t>to operate the underlying infrastructure from </a:t>
            </a:r>
            <a:r>
              <a:rPr lang="en-US" sz="1600" dirty="0" err="1" smtClean="0">
                <a:solidFill>
                  <a:schemeClr val="bg2"/>
                </a:solidFill>
              </a:rPr>
              <a:t>IaaS</a:t>
            </a:r>
            <a:r>
              <a:rPr lang="en-US" sz="1600" dirty="0" smtClean="0">
                <a:solidFill>
                  <a:schemeClr val="bg2"/>
                </a:solidFill>
              </a:rPr>
              <a:t> providers (e.g., VMware, Amazon AWS, </a:t>
            </a:r>
            <a:r>
              <a:rPr lang="en-US" sz="1600" dirty="0" err="1" smtClean="0">
                <a:solidFill>
                  <a:schemeClr val="bg2"/>
                </a:solidFill>
              </a:rPr>
              <a:t>OpenStack</a:t>
            </a:r>
            <a:r>
              <a:rPr lang="en-US" sz="1600" dirty="0" smtClean="0">
                <a:solidFill>
                  <a:schemeClr val="bg2"/>
                </a:solidFill>
              </a:rPr>
              <a:t>). </a:t>
            </a:r>
          </a:p>
          <a:p>
            <a:pPr defTabSz="457200"/>
            <a:endParaRPr lang="en-US" sz="1600" dirty="0">
              <a:solidFill>
                <a:schemeClr val="bg2"/>
              </a:solidFill>
            </a:endParaRPr>
          </a:p>
          <a:p>
            <a:pPr defTabSz="457200"/>
            <a:r>
              <a:rPr lang="en-US" sz="1600" b="1" dirty="0">
                <a:solidFill>
                  <a:schemeClr val="bg2"/>
                </a:solidFill>
              </a:rPr>
              <a:t>Service Broker(s) </a:t>
            </a:r>
            <a:r>
              <a:rPr lang="en-US" sz="1600" dirty="0">
                <a:solidFill>
                  <a:schemeClr val="bg2"/>
                </a:solidFill>
              </a:rPr>
              <a:t>– Bind internal/external Services to Applications</a:t>
            </a:r>
          </a:p>
          <a:p>
            <a:pPr defTabSz="457200"/>
            <a:endParaRPr lang="en-US" sz="1600" dirty="0">
              <a:solidFill>
                <a:schemeClr val="bg2"/>
              </a:solidFill>
            </a:endParaRPr>
          </a:p>
          <a:p>
            <a:pPr defTabSz="457200"/>
            <a:r>
              <a:rPr lang="en-US" sz="1600" b="1" dirty="0">
                <a:solidFill>
                  <a:schemeClr val="bg2"/>
                </a:solidFill>
              </a:rPr>
              <a:t>CELL </a:t>
            </a:r>
            <a:r>
              <a:rPr lang="en-US" sz="1600" dirty="0">
                <a:solidFill>
                  <a:schemeClr val="bg2"/>
                </a:solidFill>
              </a:rPr>
              <a:t>– Secure and fully isolated containers responsible for an App’s lifecycle: building, starting and stopping Apps as instructed. </a:t>
            </a:r>
          </a:p>
          <a:p>
            <a:pPr defTabSz="457200"/>
            <a:endParaRPr lang="en-US" sz="1600" dirty="0">
              <a:solidFill>
                <a:schemeClr val="bg2"/>
              </a:solidFill>
            </a:endParaRPr>
          </a:p>
        </p:txBody>
      </p:sp>
    </p:spTree>
    <p:extLst>
      <p:ext uri="{BB962C8B-B14F-4D97-AF65-F5344CB8AC3E}">
        <p14:creationId xmlns:p14="http://schemas.microsoft.com/office/powerpoint/2010/main" val="3548446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Shape 106"/>
          <p:cNvPicPr preferRelativeResize="0"/>
          <p:nvPr/>
        </p:nvPicPr>
        <p:blipFill rotWithShape="1">
          <a:blip r:embed="rId3">
            <a:alphaModFix/>
          </a:blip>
          <a:srcRect/>
          <a:stretch/>
        </p:blipFill>
        <p:spPr>
          <a:xfrm>
            <a:off x="812800" y="1354137"/>
            <a:ext cx="1625599" cy="696912"/>
          </a:xfrm>
          <a:prstGeom prst="rect">
            <a:avLst/>
          </a:prstGeom>
          <a:noFill/>
          <a:ln>
            <a:noFill/>
          </a:ln>
        </p:spPr>
      </p:pic>
      <p:pic>
        <p:nvPicPr>
          <p:cNvPr id="107" name="Shape 107"/>
          <p:cNvPicPr preferRelativeResize="0"/>
          <p:nvPr/>
        </p:nvPicPr>
        <p:blipFill rotWithShape="1">
          <a:blip r:embed="rId4">
            <a:alphaModFix/>
          </a:blip>
          <a:srcRect/>
          <a:stretch/>
        </p:blipFill>
        <p:spPr>
          <a:xfrm>
            <a:off x="884237" y="3040063"/>
            <a:ext cx="1401762" cy="754062"/>
          </a:xfrm>
          <a:prstGeom prst="rect">
            <a:avLst/>
          </a:prstGeom>
          <a:noFill/>
          <a:ln>
            <a:noFill/>
          </a:ln>
        </p:spPr>
      </p:pic>
      <p:sp>
        <p:nvSpPr>
          <p:cNvPr id="108" name="Shape 108"/>
          <p:cNvSpPr txBox="1"/>
          <p:nvPr/>
        </p:nvSpPr>
        <p:spPr>
          <a:xfrm>
            <a:off x="173038" y="2055813"/>
            <a:ext cx="2887661"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Financial Services </a:t>
            </a:r>
          </a:p>
        </p:txBody>
      </p:sp>
      <p:sp>
        <p:nvSpPr>
          <p:cNvPr id="109" name="Shape 109"/>
          <p:cNvSpPr txBox="1"/>
          <p:nvPr/>
        </p:nvSpPr>
        <p:spPr>
          <a:xfrm>
            <a:off x="406400" y="3827462"/>
            <a:ext cx="2420938"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Travel &amp; Hospitality </a:t>
            </a:r>
          </a:p>
        </p:txBody>
      </p:sp>
      <p:pic>
        <p:nvPicPr>
          <p:cNvPr id="110" name="Shape 110"/>
          <p:cNvPicPr preferRelativeResize="0"/>
          <p:nvPr/>
        </p:nvPicPr>
        <p:blipFill rotWithShape="1">
          <a:blip r:embed="rId5">
            <a:alphaModFix/>
          </a:blip>
          <a:srcRect/>
          <a:stretch/>
        </p:blipFill>
        <p:spPr>
          <a:xfrm>
            <a:off x="4043362" y="1377950"/>
            <a:ext cx="985836" cy="655638"/>
          </a:xfrm>
          <a:prstGeom prst="rect">
            <a:avLst/>
          </a:prstGeom>
          <a:noFill/>
          <a:ln>
            <a:noFill/>
          </a:ln>
        </p:spPr>
      </p:pic>
      <p:sp>
        <p:nvSpPr>
          <p:cNvPr id="111" name="Shape 111"/>
          <p:cNvSpPr txBox="1"/>
          <p:nvPr/>
        </p:nvSpPr>
        <p:spPr>
          <a:xfrm>
            <a:off x="3598862" y="2055813"/>
            <a:ext cx="1873249"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$19.5B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Transportation</a:t>
            </a:r>
          </a:p>
        </p:txBody>
      </p:sp>
      <p:sp>
        <p:nvSpPr>
          <p:cNvPr id="112" name="Shape 112"/>
          <p:cNvSpPr txBox="1"/>
          <p:nvPr/>
        </p:nvSpPr>
        <p:spPr>
          <a:xfrm>
            <a:off x="3117850" y="3827462"/>
            <a:ext cx="2835274"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$3.2B Acquisition by Google</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Home Automation</a:t>
            </a:r>
          </a:p>
        </p:txBody>
      </p:sp>
      <p:sp>
        <p:nvSpPr>
          <p:cNvPr id="113" name="Shape 113"/>
          <p:cNvSpPr txBox="1"/>
          <p:nvPr/>
        </p:nvSpPr>
        <p:spPr>
          <a:xfrm>
            <a:off x="6446837" y="2055813"/>
            <a:ext cx="2032000"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$20B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Entertainment </a:t>
            </a:r>
          </a:p>
        </p:txBody>
      </p:sp>
      <p:sp>
        <p:nvSpPr>
          <p:cNvPr id="114" name="Shape 114"/>
          <p:cNvSpPr txBox="1"/>
          <p:nvPr/>
        </p:nvSpPr>
        <p:spPr>
          <a:xfrm>
            <a:off x="6411912" y="3843337"/>
            <a:ext cx="2147887" cy="5238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00685D"/>
                </a:solidFill>
                <a:latin typeface="Arial"/>
                <a:ea typeface="Arial"/>
                <a:cs typeface="Arial"/>
                <a:sym typeface="Arial"/>
              </a:rPr>
              <a:t>$26B Evaluation </a:t>
            </a:r>
          </a:p>
          <a:p>
            <a:pPr marL="0" marR="0" lvl="0" indent="0" algn="ctr" rtl="0">
              <a:spcBef>
                <a:spcPts val="0"/>
              </a:spcBef>
              <a:buSzPct val="25000"/>
              <a:buNone/>
            </a:pPr>
            <a:r>
              <a:rPr lang="en-US" sz="1400" b="1" i="0" u="none" strike="noStrike" cap="none" baseline="0">
                <a:solidFill>
                  <a:srgbClr val="00685D"/>
                </a:solidFill>
                <a:latin typeface="Arial"/>
                <a:ea typeface="Arial"/>
                <a:cs typeface="Arial"/>
                <a:sym typeface="Arial"/>
              </a:rPr>
              <a:t>Automotive</a:t>
            </a:r>
          </a:p>
        </p:txBody>
      </p:sp>
      <p:pic>
        <p:nvPicPr>
          <p:cNvPr id="115" name="Shape 115"/>
          <p:cNvPicPr preferRelativeResize="0"/>
          <p:nvPr/>
        </p:nvPicPr>
        <p:blipFill rotWithShape="1">
          <a:blip r:embed="rId6">
            <a:alphaModFix/>
          </a:blip>
          <a:srcRect/>
          <a:stretch/>
        </p:blipFill>
        <p:spPr>
          <a:xfrm>
            <a:off x="6907213" y="1592262"/>
            <a:ext cx="1087437" cy="330200"/>
          </a:xfrm>
          <a:prstGeom prst="rect">
            <a:avLst/>
          </a:prstGeom>
          <a:noFill/>
          <a:ln>
            <a:noFill/>
          </a:ln>
        </p:spPr>
      </p:pic>
      <p:pic>
        <p:nvPicPr>
          <p:cNvPr id="116" name="Shape 116"/>
          <p:cNvPicPr preferRelativeResize="0"/>
          <p:nvPr/>
        </p:nvPicPr>
        <p:blipFill rotWithShape="1">
          <a:blip r:embed="rId7">
            <a:alphaModFix/>
          </a:blip>
          <a:srcRect/>
          <a:stretch/>
        </p:blipFill>
        <p:spPr>
          <a:xfrm>
            <a:off x="3736975" y="2760663"/>
            <a:ext cx="1512888" cy="1011236"/>
          </a:xfrm>
          <a:prstGeom prst="rect">
            <a:avLst/>
          </a:prstGeom>
          <a:noFill/>
          <a:ln>
            <a:noFill/>
          </a:ln>
        </p:spPr>
      </p:pic>
      <p:pic>
        <p:nvPicPr>
          <p:cNvPr id="117" name="Shape 117"/>
          <p:cNvPicPr preferRelativeResize="0"/>
          <p:nvPr/>
        </p:nvPicPr>
        <p:blipFill rotWithShape="1">
          <a:blip r:embed="rId8">
            <a:alphaModFix/>
          </a:blip>
          <a:srcRect/>
          <a:stretch/>
        </p:blipFill>
        <p:spPr>
          <a:xfrm>
            <a:off x="6699250" y="2857500"/>
            <a:ext cx="1349375" cy="1010729"/>
          </a:xfrm>
          <a:prstGeom prst="rect">
            <a:avLst/>
          </a:prstGeom>
          <a:noFill/>
          <a:ln>
            <a:noFill/>
          </a:ln>
        </p:spPr>
      </p:pic>
      <p:sp>
        <p:nvSpPr>
          <p:cNvPr id="21" name="Shape 195"/>
          <p:cNvSpPr txBox="1">
            <a:spLocks noGrp="1"/>
          </p:cNvSpPr>
          <p:nvPr/>
        </p:nvSpPr>
        <p:spPr>
          <a:xfrm>
            <a:off x="160707" y="166818"/>
            <a:ext cx="8796928" cy="474445"/>
          </a:xfrm>
          <a:prstGeom prst="rect">
            <a:avLst/>
          </a:prstGeom>
        </p:spPr>
        <p:txBody>
          <a:bodyPr/>
          <a:lstStyle>
            <a:lvl1pPr algn="l" defTabSz="914400" rtl="0" eaLnBrk="1" latinLnBrk="0" hangingPunct="1">
              <a:spcBef>
                <a:spcPct val="0"/>
              </a:spcBef>
              <a:buNone/>
              <a:defRPr sz="2800" b="1" kern="1200">
                <a:solidFill>
                  <a:srgbClr val="008774"/>
                </a:solidFill>
                <a:latin typeface="Arial"/>
                <a:ea typeface="+mj-ea"/>
                <a:cs typeface="Arial"/>
              </a:defRPr>
            </a:lvl1pPr>
          </a:lstStyle>
          <a:p>
            <a:pPr lvl="0"/>
            <a:r>
              <a:rPr lang="en-US" dirty="0" smtClean="0">
                <a:sym typeface="Arial"/>
              </a:rPr>
              <a:t>Companies are Disrupting Industries with Modern Technology and Agile Development Strategy</a:t>
            </a:r>
            <a:endParaRPr lang="en-US" dirty="0">
              <a:sym typeface="Arial"/>
            </a:endParaRPr>
          </a:p>
        </p:txBody>
      </p:sp>
    </p:spTree>
    <p:extLst>
      <p:ext uri="{BB962C8B-B14F-4D97-AF65-F5344CB8AC3E}">
        <p14:creationId xmlns:p14="http://schemas.microsoft.com/office/powerpoint/2010/main" val="2112590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dirty="0">
                <a:sym typeface="Helvetica Neue"/>
              </a:rPr>
              <a:t>Monolithic Applications Drive Complex, </a:t>
            </a:r>
            <a:r>
              <a:rPr lang="en-US" dirty="0" smtClean="0">
                <a:sym typeface="Helvetica Neue"/>
              </a:rPr>
              <a:t/>
            </a:r>
            <a:br>
              <a:rPr lang="en-US" dirty="0" smtClean="0">
                <a:sym typeface="Helvetica Neue"/>
              </a:rPr>
            </a:br>
            <a:r>
              <a:rPr lang="en-US" dirty="0" smtClean="0">
                <a:sym typeface="Helvetica Neue"/>
              </a:rPr>
              <a:t>Manual </a:t>
            </a:r>
            <a:r>
              <a:rPr lang="en-US" dirty="0">
                <a:sym typeface="Helvetica Neue"/>
              </a:rPr>
              <a:t>Deploys &amp; Waterfall Release Cycles</a:t>
            </a:r>
            <a:endParaRPr lang="en-US" dirty="0">
              <a:sym typeface="Arial"/>
            </a:endParaRPr>
          </a:p>
        </p:txBody>
      </p:sp>
      <p:sp>
        <p:nvSpPr>
          <p:cNvPr id="281" name="Shape 281"/>
          <p:cNvSpPr/>
          <p:nvPr/>
        </p:nvSpPr>
        <p:spPr>
          <a:xfrm>
            <a:off x="1804965" y="4010378"/>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rgbClr val="0F7661"/>
                </a:solidFill>
                <a:latin typeface="Arial"/>
                <a:cs typeface="Arial"/>
              </a:rPr>
              <a:t>Can you deliver full CI</a:t>
            </a:r>
            <a:r>
              <a:rPr lang="en-US" dirty="0">
                <a:solidFill>
                  <a:srgbClr val="0F7661"/>
                </a:solidFill>
                <a:latin typeface="Arial"/>
                <a:cs typeface="Arial"/>
              </a:rPr>
              <a:t>/CD for every major </a:t>
            </a:r>
            <a:r>
              <a:rPr lang="en-US" dirty="0" smtClean="0">
                <a:solidFill>
                  <a:srgbClr val="0F7661"/>
                </a:solidFill>
                <a:latin typeface="Arial"/>
                <a:cs typeface="Arial"/>
              </a:rPr>
              <a:t>app </a:t>
            </a:r>
            <a:r>
              <a:rPr lang="en-US" dirty="0">
                <a:solidFill>
                  <a:srgbClr val="0F7661"/>
                </a:solidFill>
                <a:latin typeface="Arial"/>
                <a:cs typeface="Arial"/>
              </a:rPr>
              <a:t>in your portfolio </a:t>
            </a:r>
            <a:r>
              <a:rPr lang="en-US" dirty="0" smtClean="0">
                <a:solidFill>
                  <a:srgbClr val="0F7661"/>
                </a:solidFill>
                <a:latin typeface="Arial"/>
                <a:cs typeface="Arial"/>
              </a:rPr>
              <a:t>today, or are you doing </a:t>
            </a:r>
            <a:r>
              <a:rPr lang="en-US" b="0" i="0" u="none" strike="noStrike" cap="none" baseline="0" dirty="0" smtClean="0">
                <a:solidFill>
                  <a:srgbClr val="0F7661"/>
                </a:solidFill>
                <a:latin typeface="Arial"/>
                <a:ea typeface="Helvetica Neue"/>
                <a:cs typeface="Arial"/>
                <a:sym typeface="Helvetica Neue"/>
              </a:rPr>
              <a:t>75+ step </a:t>
            </a:r>
            <a:r>
              <a:rPr lang="en-US" b="0" i="0" u="none" strike="noStrike" cap="none" baseline="0" dirty="0">
                <a:solidFill>
                  <a:srgbClr val="0F7661"/>
                </a:solidFill>
                <a:latin typeface="Arial"/>
                <a:ea typeface="Helvetica Neue"/>
                <a:cs typeface="Arial"/>
                <a:sym typeface="Helvetica Neue"/>
              </a:rPr>
              <a:t>manual </a:t>
            </a:r>
            <a:r>
              <a:rPr lang="en-US" b="0" i="0" u="none" strike="noStrike" cap="none" baseline="0" dirty="0" smtClean="0">
                <a:solidFill>
                  <a:srgbClr val="0F7661"/>
                </a:solidFill>
                <a:latin typeface="Arial"/>
                <a:ea typeface="Helvetica Neue"/>
                <a:cs typeface="Arial"/>
                <a:sym typeface="Helvetica Neue"/>
              </a:rPr>
              <a:t>deployments?</a:t>
            </a:r>
            <a:endParaRPr lang="en-US" b="0" i="0" u="none" strike="noStrike" cap="none" baseline="0" dirty="0">
              <a:solidFill>
                <a:srgbClr val="0F7661"/>
              </a:solidFill>
              <a:latin typeface="Arial"/>
              <a:ea typeface="Helvetica Neue"/>
              <a:cs typeface="Arial"/>
              <a:sym typeface="Helvetica Neue"/>
            </a:endParaRPr>
          </a:p>
        </p:txBody>
      </p:sp>
      <p:grpSp>
        <p:nvGrpSpPr>
          <p:cNvPr id="8" name="Group 20"/>
          <p:cNvGrpSpPr/>
          <p:nvPr/>
        </p:nvGrpSpPr>
        <p:grpSpPr>
          <a:xfrm>
            <a:off x="509250" y="1413256"/>
            <a:ext cx="1137490" cy="870701"/>
            <a:chOff x="152400" y="995947"/>
            <a:chExt cx="1293813" cy="1052130"/>
          </a:xfrm>
        </p:grpSpPr>
        <p:sp>
          <p:nvSpPr>
            <p:cNvPr id="9" name="Rectangle 31"/>
            <p:cNvSpPr>
              <a:spLocks noChangeArrowheads="1"/>
            </p:cNvSpPr>
            <p:nvPr/>
          </p:nvSpPr>
          <p:spPr bwMode="auto">
            <a:xfrm>
              <a:off x="152400" y="1727476"/>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2" y="995947"/>
              <a:ext cx="838200" cy="705853"/>
            </a:xfrm>
            <a:prstGeom prst="rect">
              <a:avLst/>
            </a:prstGeom>
          </p:spPr>
        </p:pic>
      </p:grpSp>
      <p:grpSp>
        <p:nvGrpSpPr>
          <p:cNvPr id="11" name="Group 19"/>
          <p:cNvGrpSpPr/>
          <p:nvPr/>
        </p:nvGrpSpPr>
        <p:grpSpPr>
          <a:xfrm>
            <a:off x="577288" y="3646482"/>
            <a:ext cx="992815" cy="942199"/>
            <a:chOff x="7283607" y="965198"/>
            <a:chExt cx="1293813" cy="1125214"/>
          </a:xfrm>
        </p:grpSpPr>
        <p:sp>
          <p:nvSpPr>
            <p:cNvPr id="12" name="Rectangle 31"/>
            <p:cNvSpPr>
              <a:spLocks noChangeArrowheads="1"/>
            </p:cNvSpPr>
            <p:nvPr/>
          </p:nvSpPr>
          <p:spPr bwMode="auto">
            <a:xfrm>
              <a:off x="7283607" y="1769811"/>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3" name="Picture 12"/>
            <p:cNvPicPr>
              <a:picLocks noChangeAspect="1"/>
            </p:cNvPicPr>
            <p:nvPr/>
          </p:nvPicPr>
          <p:blipFill>
            <a:blip r:embed="rId4" cstate="print"/>
            <a:stretch>
              <a:fillRect/>
            </a:stretch>
          </p:blipFill>
          <p:spPr>
            <a:xfrm>
              <a:off x="7476065" y="965198"/>
              <a:ext cx="795867" cy="795867"/>
            </a:xfrm>
            <a:prstGeom prst="rect">
              <a:avLst/>
            </a:prstGeom>
          </p:spPr>
        </p:pic>
      </p:grpSp>
      <p:pic>
        <p:nvPicPr>
          <p:cNvPr id="14" name="Picture 6" descr="https://stacyswimp.files.wordpress.com/2011/10/broken-chain.jpg"/>
          <p:cNvPicPr>
            <a:picLocks noChangeAspect="1" noChangeArrowheads="1"/>
          </p:cNvPicPr>
          <p:nvPr/>
        </p:nvPicPr>
        <p:blipFill>
          <a:blip r:embed="rId5" cstate="print"/>
          <a:srcRect/>
          <a:stretch>
            <a:fillRect/>
          </a:stretch>
        </p:blipFill>
        <p:spPr bwMode="auto">
          <a:xfrm rot="5400000">
            <a:off x="486899" y="2679603"/>
            <a:ext cx="1241137" cy="620569"/>
          </a:xfrm>
          <a:prstGeom prst="rect">
            <a:avLst/>
          </a:prstGeom>
          <a:noFill/>
        </p:spPr>
      </p:pic>
      <p:grpSp>
        <p:nvGrpSpPr>
          <p:cNvPr id="15" name="Group 24"/>
          <p:cNvGrpSpPr/>
          <p:nvPr/>
        </p:nvGrpSpPr>
        <p:grpSpPr>
          <a:xfrm>
            <a:off x="2017888" y="1192389"/>
            <a:ext cx="6533444" cy="2899833"/>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6" cstate="print"/>
            <a:stretch>
              <a:fillRect/>
            </a:stretch>
          </p:blipFill>
          <p:spPr>
            <a:xfrm>
              <a:off x="1634679" y="947379"/>
              <a:ext cx="5225705" cy="2510484"/>
            </a:xfrm>
            <a:prstGeom prst="rect">
              <a:avLst/>
            </a:prstGeom>
          </p:spPr>
        </p:pic>
      </p:grpSp>
    </p:spTree>
    <p:extLst>
      <p:ext uri="{BB962C8B-B14F-4D97-AF65-F5344CB8AC3E}">
        <p14:creationId xmlns:p14="http://schemas.microsoft.com/office/powerpoint/2010/main" val="35687450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a:alphaModFix/>
          </a:blip>
          <a:srcRect t="6968"/>
          <a:stretch/>
        </p:blipFill>
        <p:spPr>
          <a:xfrm>
            <a:off x="1890152" y="1730929"/>
            <a:ext cx="6794089" cy="2605215"/>
          </a:xfrm>
          <a:prstGeom prst="rect">
            <a:avLst/>
          </a:prstGeom>
          <a:noFill/>
          <a:ln>
            <a:noFill/>
          </a:ln>
        </p:spPr>
      </p:pic>
      <p:sp>
        <p:nvSpPr>
          <p:cNvPr id="26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chemeClr val="dk1"/>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Administrative Tasks</a:t>
            </a:r>
          </a:p>
        </p:txBody>
      </p:sp>
      <p:sp>
        <p:nvSpPr>
          <p:cNvPr id="26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chemeClr val="dk1"/>
                </a:solidFill>
                <a:latin typeface="Arial"/>
                <a:ea typeface="Helvetica Neue"/>
                <a:cs typeface="Arial"/>
                <a:sym typeface="Helvetica Neue"/>
              </a:rPr>
              <a:t>Design and Coding</a:t>
            </a:r>
          </a:p>
        </p:txBody>
      </p:sp>
      <p:sp>
        <p:nvSpPr>
          <p:cNvPr id="26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Brainstorming</a:t>
            </a:r>
          </a:p>
        </p:txBody>
      </p:sp>
      <p:sp>
        <p:nvSpPr>
          <p:cNvPr id="26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Waiting for Test/Build</a:t>
            </a:r>
          </a:p>
        </p:txBody>
      </p:sp>
      <p:sp>
        <p:nvSpPr>
          <p:cNvPr id="26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Managing Environments </a:t>
            </a:r>
          </a:p>
        </p:txBody>
      </p:sp>
      <p:sp>
        <p:nvSpPr>
          <p:cNvPr id="26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chemeClr val="dk1"/>
                </a:solidFill>
                <a:latin typeface="Arial"/>
                <a:ea typeface="Proxima Nova"/>
                <a:cs typeface="Arial"/>
                <a:sym typeface="Proxima Nova"/>
              </a:rPr>
              <a:t>Average Hours / Week</a:t>
            </a:r>
          </a:p>
        </p:txBody>
      </p:sp>
      <p:sp>
        <p:nvSpPr>
          <p:cNvPr id="27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a:solidFill>
                  <a:schemeClr val="dk1"/>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7" name="TextBox 16"/>
          <p:cNvSpPr txBox="1"/>
          <p:nvPr/>
        </p:nvSpPr>
        <p:spPr>
          <a:xfrm>
            <a:off x="3903930" y="1361907"/>
            <a:ext cx="410830" cy="369332"/>
          </a:xfrm>
          <a:prstGeom prst="rect">
            <a:avLst/>
          </a:prstGeom>
          <a:noFill/>
        </p:spPr>
        <p:txBody>
          <a:bodyPr wrap="square" rtlCol="0">
            <a:spAutoFit/>
          </a:bodyPr>
          <a:lstStyle/>
          <a:p>
            <a:pPr algn="ctr"/>
            <a:r>
              <a:rPr lang="en-US" dirty="0" smtClean="0">
                <a:latin typeface="Arial"/>
                <a:cs typeface="Arial"/>
              </a:rPr>
              <a:t>2</a:t>
            </a:r>
            <a:endParaRPr lang="en-US" dirty="0">
              <a:latin typeface="Arial"/>
              <a:cs typeface="Arial"/>
            </a:endParaRPr>
          </a:p>
        </p:txBody>
      </p:sp>
      <p:sp>
        <p:nvSpPr>
          <p:cNvPr id="18" name="TextBox 17"/>
          <p:cNvSpPr txBox="1"/>
          <p:nvPr/>
        </p:nvSpPr>
        <p:spPr>
          <a:xfrm>
            <a:off x="4700799" y="1361907"/>
            <a:ext cx="410830" cy="369332"/>
          </a:xfrm>
          <a:prstGeom prst="rect">
            <a:avLst/>
          </a:prstGeom>
          <a:noFill/>
        </p:spPr>
        <p:txBody>
          <a:bodyPr wrap="square" rtlCol="0">
            <a:spAutoFit/>
          </a:bodyPr>
          <a:lstStyle/>
          <a:p>
            <a:pPr algn="ctr"/>
            <a:r>
              <a:rPr lang="en-US" dirty="0">
                <a:latin typeface="Arial"/>
                <a:cs typeface="Arial"/>
              </a:rPr>
              <a:t>4</a:t>
            </a:r>
          </a:p>
        </p:txBody>
      </p:sp>
      <p:sp>
        <p:nvSpPr>
          <p:cNvPr id="19" name="TextBox 18"/>
          <p:cNvSpPr txBox="1"/>
          <p:nvPr/>
        </p:nvSpPr>
        <p:spPr>
          <a:xfrm>
            <a:off x="5435226" y="1361907"/>
            <a:ext cx="410830" cy="369332"/>
          </a:xfrm>
          <a:prstGeom prst="rect">
            <a:avLst/>
          </a:prstGeom>
          <a:noFill/>
        </p:spPr>
        <p:txBody>
          <a:bodyPr wrap="square" rtlCol="0">
            <a:spAutoFit/>
          </a:bodyPr>
          <a:lstStyle/>
          <a:p>
            <a:pPr algn="ctr"/>
            <a:r>
              <a:rPr lang="en-US" dirty="0" smtClean="0">
                <a:latin typeface="Arial"/>
                <a:cs typeface="Arial"/>
              </a:rPr>
              <a:t>6</a:t>
            </a:r>
            <a:endParaRPr lang="en-US" dirty="0">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rtlCol="0">
            <a:spAutoFit/>
          </a:bodyPr>
          <a:lstStyle/>
          <a:p>
            <a:pPr algn="ctr"/>
            <a:r>
              <a:rPr lang="en-US" dirty="0" smtClean="0">
                <a:latin typeface="Arial"/>
                <a:cs typeface="Arial"/>
              </a:rPr>
              <a:t>8</a:t>
            </a:r>
            <a:endParaRPr lang="en-US" dirty="0">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rtlCol="0">
            <a:spAutoFit/>
          </a:bodyPr>
          <a:lstStyle/>
          <a:p>
            <a:pPr algn="ctr"/>
            <a:r>
              <a:rPr lang="en-US" dirty="0" smtClean="0">
                <a:latin typeface="Arial"/>
                <a:cs typeface="Arial"/>
              </a:rPr>
              <a:t>10</a:t>
            </a:r>
            <a:endParaRPr lang="en-US" dirty="0">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rtlCol="0">
            <a:spAutoFit/>
          </a:bodyPr>
          <a:lstStyle/>
          <a:p>
            <a:pPr algn="ctr"/>
            <a:r>
              <a:rPr lang="en-US" dirty="0" smtClean="0">
                <a:latin typeface="Arial"/>
                <a:cs typeface="Arial"/>
              </a:rPr>
              <a:t>12</a:t>
            </a:r>
            <a:endParaRPr lang="en-US" dirty="0">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rtlCol="0">
            <a:spAutoFit/>
          </a:bodyPr>
          <a:lstStyle/>
          <a:p>
            <a:pPr algn="ctr"/>
            <a:r>
              <a:rPr lang="en-US" dirty="0" smtClean="0">
                <a:latin typeface="Arial"/>
                <a:cs typeface="Arial"/>
              </a:rPr>
              <a:t>14</a:t>
            </a:r>
            <a:endParaRPr lang="en-US" dirty="0">
              <a:latin typeface="Arial"/>
              <a:cs typeface="Arial"/>
            </a:endParaRPr>
          </a:p>
        </p:txBody>
      </p:sp>
    </p:spTree>
    <p:extLst>
      <p:ext uri="{BB962C8B-B14F-4D97-AF65-F5344CB8AC3E}">
        <p14:creationId xmlns:p14="http://schemas.microsoft.com/office/powerpoint/2010/main" val="83224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duotone>
              <a:schemeClr val="accent4">
                <a:shade val="45000"/>
                <a:satMod val="135000"/>
              </a:schemeClr>
              <a:prstClr val="white"/>
            </a:duotone>
          </a:blip>
          <a:srcRect/>
          <a:stretch/>
        </p:blipFill>
        <p:spPr>
          <a:xfrm>
            <a:off x="1335496" y="1285896"/>
            <a:ext cx="6864350" cy="3227388"/>
          </a:xfrm>
          <a:prstGeom prst="rect">
            <a:avLst/>
          </a:prstGeom>
          <a:noFill/>
          <a:ln>
            <a:noFill/>
          </a:ln>
        </p:spPr>
      </p:pic>
      <p:sp>
        <p:nvSpPr>
          <p:cNvPr id="4" name="Title 3"/>
          <p:cNvSpPr>
            <a:spLocks noGrp="1"/>
          </p:cNvSpPr>
          <p:nvPr>
            <p:ph type="title"/>
          </p:nvPr>
        </p:nvSpPr>
        <p:spPr>
          <a:xfrm>
            <a:off x="113722" y="149918"/>
            <a:ext cx="9030278" cy="474445"/>
          </a:xfrm>
        </p:spPr>
        <p:txBody>
          <a:bodyPr/>
          <a:lstStyle/>
          <a:p>
            <a:pPr lvl="0"/>
            <a:r>
              <a:rPr lang="en-US" dirty="0" smtClean="0"/>
              <a:t>Applications Must Become Scalable, Resilient, and Easy to Manage Systems</a:t>
            </a:r>
            <a:endParaRPr lang="en-US" dirty="0"/>
          </a:p>
        </p:txBody>
      </p:sp>
      <p:sp>
        <p:nvSpPr>
          <p:cNvPr id="6" name="TextBox 5"/>
          <p:cNvSpPr txBox="1"/>
          <p:nvPr/>
        </p:nvSpPr>
        <p:spPr>
          <a:xfrm>
            <a:off x="6933494" y="1664917"/>
            <a:ext cx="1904300" cy="646331"/>
          </a:xfrm>
          <a:prstGeom prst="rect">
            <a:avLst/>
          </a:prstGeom>
          <a:noFill/>
        </p:spPr>
        <p:txBody>
          <a:bodyPr wrap="none" rtlCol="0">
            <a:spAutoFit/>
          </a:bodyPr>
          <a:lstStyle/>
          <a:p>
            <a:pPr algn="ctr"/>
            <a:r>
              <a:rPr lang="en-US" dirty="0" smtClean="0">
                <a:solidFill>
                  <a:srgbClr val="F16F3B"/>
                </a:solidFill>
              </a:rPr>
              <a:t>Loosely Coupled</a:t>
            </a:r>
          </a:p>
          <a:p>
            <a:pPr algn="ctr"/>
            <a:r>
              <a:rPr lang="en-US" dirty="0" smtClean="0">
                <a:solidFill>
                  <a:srgbClr val="F16F3B"/>
                </a:solidFill>
              </a:rPr>
              <a:t>Services</a:t>
            </a:r>
          </a:p>
        </p:txBody>
      </p:sp>
      <p:sp>
        <p:nvSpPr>
          <p:cNvPr id="8" name="TextBox 7"/>
          <p:cNvSpPr txBox="1"/>
          <p:nvPr/>
        </p:nvSpPr>
        <p:spPr>
          <a:xfrm>
            <a:off x="0" y="1638593"/>
            <a:ext cx="1779980" cy="646331"/>
          </a:xfrm>
          <a:prstGeom prst="rect">
            <a:avLst/>
          </a:prstGeom>
          <a:noFill/>
        </p:spPr>
        <p:txBody>
          <a:bodyPr wrap="none" rtlCol="0">
            <a:spAutoFit/>
          </a:bodyPr>
          <a:lstStyle/>
          <a:p>
            <a:pPr algn="ctr"/>
            <a:r>
              <a:rPr lang="en-US" dirty="0" smtClean="0">
                <a:solidFill>
                  <a:schemeClr val="accent3"/>
                </a:solidFill>
              </a:rPr>
              <a:t>Tightly Coupled</a:t>
            </a:r>
          </a:p>
          <a:p>
            <a:pPr algn="ctr"/>
            <a:r>
              <a:rPr lang="en-US" dirty="0" smtClean="0">
                <a:solidFill>
                  <a:schemeClr val="accent3"/>
                </a:solidFill>
              </a:rPr>
              <a:t>Services</a:t>
            </a:r>
          </a:p>
        </p:txBody>
      </p:sp>
    </p:spTree>
    <p:extLst>
      <p:ext uri="{BB962C8B-B14F-4D97-AF65-F5344CB8AC3E}">
        <p14:creationId xmlns:p14="http://schemas.microsoft.com/office/powerpoint/2010/main" val="1869665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7B70"/>
                </a:solidFill>
              </a:rPr>
              <a:t>One-Size-Fits-All Methodologies have become an Anti-pattern to the Business</a:t>
            </a:r>
            <a:endParaRPr lang="en-US"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28350581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2">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2">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2">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2">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2">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2">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3">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3">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4">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5">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5">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5">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6">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7">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a:t>
              </a:r>
              <a:r>
                <a:rPr lang="en-US" sz="2000" dirty="0" err="1" smtClean="0">
                  <a:solidFill>
                    <a:srgbClr val="00685D"/>
                  </a:solidFill>
                </a:rPr>
                <a:t>Microservice</a:t>
              </a:r>
              <a:r>
                <a:rPr lang="en-US" sz="2000" dirty="0" smtClean="0">
                  <a:solidFill>
                    <a:srgbClr val="00685D"/>
                  </a:solidFill>
                </a:rPr>
                <a:t>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dirty="0" smtClean="0">
                <a:solidFill>
                  <a:srgbClr val="1C7B70"/>
                </a:solidFill>
              </a:rPr>
              <a:t>Agile, Disruptive Companies Use Non-traditional, Modular Approaches to Software Systems</a:t>
            </a:r>
            <a:endParaRPr lang="en-US" dirty="0">
              <a:solidFill>
                <a:srgbClr val="1C7B70"/>
              </a:solidFill>
            </a:endParaRPr>
          </a:p>
        </p:txBody>
      </p:sp>
      <p:sp>
        <p:nvSpPr>
          <p:cNvPr id="58" name="TextBox 57"/>
          <p:cNvSpPr txBox="1"/>
          <p:nvPr/>
        </p:nvSpPr>
        <p:spPr>
          <a:xfrm>
            <a:off x="1347115" y="3604299"/>
            <a:ext cx="1082611" cy="307777"/>
          </a:xfrm>
          <a:prstGeom prst="rect">
            <a:avLst/>
          </a:prstGeom>
          <a:noFill/>
        </p:spPr>
        <p:txBody>
          <a:bodyPr wrap="none" rtlCol="0">
            <a:spAutoFit/>
          </a:bodyPr>
          <a:lstStyle/>
          <a:p>
            <a:pPr algn="ctr"/>
            <a:r>
              <a:rPr lang="en-US" sz="1400" dirty="0" smtClean="0">
                <a:solidFill>
                  <a:schemeClr val="bg2"/>
                </a:solidFill>
              </a:rPr>
              <a:t>DB Service</a:t>
            </a:r>
          </a:p>
        </p:txBody>
      </p:sp>
      <p:sp>
        <p:nvSpPr>
          <p:cNvPr id="59" name="TextBox 58"/>
          <p:cNvSpPr txBox="1"/>
          <p:nvPr/>
        </p:nvSpPr>
        <p:spPr>
          <a:xfrm>
            <a:off x="3116609" y="3577126"/>
            <a:ext cx="1491915" cy="307777"/>
          </a:xfrm>
          <a:prstGeom prst="rect">
            <a:avLst/>
          </a:prstGeom>
          <a:noFill/>
        </p:spPr>
        <p:txBody>
          <a:bodyPr wrap="none" rtlCol="0">
            <a:spAutoFit/>
          </a:bodyPr>
          <a:lstStyle/>
          <a:p>
            <a:pPr algn="ctr"/>
            <a:r>
              <a:rPr lang="en-US" sz="1400" dirty="0" smtClean="0">
                <a:solidFill>
                  <a:schemeClr val="bg2"/>
                </a:solidFill>
              </a:rPr>
              <a:t>Caching Service</a:t>
            </a:r>
          </a:p>
        </p:txBody>
      </p:sp>
      <p:sp>
        <p:nvSpPr>
          <p:cNvPr id="60" name="TextBox 59"/>
          <p:cNvSpPr txBox="1"/>
          <p:nvPr/>
        </p:nvSpPr>
        <p:spPr>
          <a:xfrm>
            <a:off x="5319555" y="3614086"/>
            <a:ext cx="1701432" cy="307777"/>
          </a:xfrm>
          <a:prstGeom prst="rect">
            <a:avLst/>
          </a:prstGeom>
          <a:noFill/>
        </p:spPr>
        <p:txBody>
          <a:bodyPr wrap="none" rtlCol="0">
            <a:spAutoFit/>
          </a:bodyPr>
          <a:lstStyle/>
          <a:p>
            <a:pPr algn="ctr"/>
            <a:r>
              <a:rPr lang="en-US" sz="1400" dirty="0" smtClean="0">
                <a:solidFill>
                  <a:schemeClr val="bg2"/>
                </a:solidFill>
              </a:rPr>
              <a:t>Messaging Service</a:t>
            </a: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44093" y="1308322"/>
            <a:ext cx="2488861" cy="307777"/>
          </a:xfrm>
          <a:prstGeom prst="rect">
            <a:avLst/>
          </a:prstGeom>
          <a:noFill/>
        </p:spPr>
        <p:txBody>
          <a:bodyPr wrap="square" rtlCol="0">
            <a:spAutoFit/>
          </a:bodyPr>
          <a:lstStyle/>
          <a:p>
            <a:r>
              <a:rPr lang="en-US" sz="1400" dirty="0" err="1" smtClean="0">
                <a:solidFill>
                  <a:schemeClr val="bg2"/>
                </a:solidFill>
              </a:rPr>
              <a:t>Microservice</a:t>
            </a:r>
            <a:r>
              <a:rPr lang="en-US" sz="1400" dirty="0" smtClean="0">
                <a:solidFill>
                  <a:schemeClr val="bg2"/>
                </a:solidFill>
              </a:rPr>
              <a:t> Architecture</a:t>
            </a: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1701108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1" i="0" u="none" strike="noStrike" cap="none" baseline="0" dirty="0" smtClean="0">
                <a:solidFill>
                  <a:schemeClr val="bg1"/>
                </a:solidFill>
                <a:latin typeface="Arial"/>
                <a:ea typeface="Arial"/>
                <a:cs typeface="Arial"/>
                <a:sym typeface="Arial"/>
              </a:rPr>
              <a:t>What is Cloud Native?</a:t>
            </a:r>
            <a:endParaRPr lang="en-US" sz="3200" b="1"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2585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a:solidFill>
                  <a:schemeClr val="bg1"/>
                </a:solidFill>
                <a:latin typeface="Verdana"/>
                <a:ea typeface="Verdana"/>
                <a:cs typeface="Verdana"/>
                <a:sym typeface="Verdana"/>
              </a:rPr>
              <a:t>also requires 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a:solidFill>
                  <a:schemeClr val="bg1"/>
                </a:solidFill>
                <a:latin typeface="Verdana"/>
                <a:ea typeface="Verdana"/>
                <a:cs typeface="Verdana"/>
                <a:sym typeface="Verdana"/>
              </a:rPr>
              <a:t>’.</a:t>
            </a: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31538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30795</TotalTime>
  <Words>2490</Words>
  <Application>Microsoft Macintosh PowerPoint</Application>
  <PresentationFormat>On-screen Show (16:9)</PresentationFormat>
  <Paragraphs>415</Paragraphs>
  <Slides>26</Slides>
  <Notes>23</Notes>
  <HiddenSlides>2</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Pivotal_interim_16x9_external_040113 (3)</vt:lpstr>
      <vt:lpstr>PowerPoint Presentation</vt:lpstr>
      <vt:lpstr>Agenda</vt:lpstr>
      <vt:lpstr>PowerPoint Presentation</vt:lpstr>
      <vt:lpstr>Monolithic Applications Drive Complex,  Manual Deploys &amp; Waterfall Release Cycles</vt:lpstr>
      <vt:lpstr>Productivity: Software developers spend  too much time on administration</vt:lpstr>
      <vt:lpstr>Applications Must Become Scalable, Resilient, and Easy to Manage Systems</vt:lpstr>
      <vt:lpstr>One-Size-Fits-All Methodologies have become an Anti-pattern to the Business</vt:lpstr>
      <vt:lpstr>Agile, Disruptive Companies Use Non-traditional, Modular Approaches to Software Systems</vt:lpstr>
      <vt:lpstr>What is Cloud Native?</vt:lpstr>
      <vt:lpstr>The Power of a Cloud Native Platform</vt:lpstr>
      <vt:lpstr>PowerPoint Presentation</vt:lpstr>
      <vt:lpstr>The Role of Cloud Native Platforms in Microservices</vt:lpstr>
      <vt:lpstr>Pivotal Cloud Foundry Worldwide cross industry adoption</vt:lpstr>
      <vt:lpstr>Cloud Foundry Foundation: An Open Industry Standard</vt:lpstr>
      <vt:lpstr>Pivotal Cloud Foundry at a Glance</vt:lpstr>
      <vt:lpstr>App Modernization &amp; Developer Enablement</vt:lpstr>
      <vt:lpstr>Spring Cloud Services</vt:lpstr>
      <vt:lpstr>Extensive Services Ecosystem</vt:lpstr>
      <vt:lpstr>Enabling Continuous Integration &amp; Delivery</vt:lpstr>
      <vt:lpstr>Automating Deployments</vt:lpstr>
      <vt:lpstr>Automating Deployments</vt:lpstr>
      <vt:lpstr>Full Stack Ticket Elimination</vt:lpstr>
      <vt:lpstr>Full Stack Ticket Elimination</vt:lpstr>
      <vt:lpstr>Multi-cloud Portability</vt:lpstr>
      <vt:lpstr>Capabilities of Pivotal Cloud Foundry</vt:lpstr>
      <vt:lpstr>Pivotal Cloud Foundry High Level Architecture</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Corporate User</cp:lastModifiedBy>
  <cp:revision>1035</cp:revision>
  <dcterms:created xsi:type="dcterms:W3CDTF">2013-04-01T23:03:32Z</dcterms:created>
  <dcterms:modified xsi:type="dcterms:W3CDTF">2016-01-19T19:18:00Z</dcterms:modified>
</cp:coreProperties>
</file>